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PT Sans Narrow"/>
      <p:regular r:id="rId15"/>
      <p:bold r:id="rId16"/>
    </p:embeddedFon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CFC6EFD2-E167-4114-B4F7-C93065F9D9F5}">
  <a:tblStyle styleId="{CFC6EFD2-E167-4114-B4F7-C93065F9D9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PTSansNarrow-regular.fntdata"/><Relationship Id="rId14" Type="http://schemas.openxmlformats.org/officeDocument/2006/relationships/slide" Target="slides/slide8.xml"/><Relationship Id="rId17" Type="http://schemas.openxmlformats.org/officeDocument/2006/relationships/font" Target="fonts/OpenSans-regular.fntdata"/><Relationship Id="rId16" Type="http://schemas.openxmlformats.org/officeDocument/2006/relationships/font" Target="fonts/PTSansNarrow-bold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OpenSans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252e6c5ba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252e6c5ba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252e6c5ba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252e6c5ba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1c73e21b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1c73e21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1c73e21b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1c73e21b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1c73e21b5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1c73e21b5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1c73e21b5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41c73e21b5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1c73e21b5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1c73e21b5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H7jOxbdIsFg&amp;feature=youtu.be" TargetMode="Externa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Relationship Id="rId6" Type="http://schemas.openxmlformats.org/officeDocument/2006/relationships/slide" Target="/ppt/slides/slide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Relationship Id="rId4" Type="http://schemas.openxmlformats.org/officeDocument/2006/relationships/slide" Target="/ppt/slides/slide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111</a:t>
            </a:r>
            <a:r>
              <a:rPr lang="zh-TW"/>
              <a:t>學年度考招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93650" y="28312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108</a:t>
            </a:r>
            <a:r>
              <a:rPr lang="zh-TW"/>
              <a:t>課綱適用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58725" y="534725"/>
            <a:ext cx="8520600" cy="61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３分鐘看懂大學考試招生新方案</a:t>
            </a:r>
            <a:endParaRPr sz="3000"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480950" y="1152425"/>
            <a:ext cx="8520600" cy="43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https://www.youtube.com/watch?v=H7jOxbdIsFg&amp;feature=youtu.be</a:t>
            </a:r>
            <a:endParaRPr/>
          </a:p>
        </p:txBody>
      </p:sp>
      <p:graphicFrame>
        <p:nvGraphicFramePr>
          <p:cNvPr id="74" name="Google Shape;74;p14"/>
          <p:cNvGraphicFramePr/>
          <p:nvPr/>
        </p:nvGraphicFramePr>
        <p:xfrm>
          <a:off x="586350" y="230104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{CFC6EFD2-E167-4114-B4F7-C93065F9D9F5}</a:tableStyleId>
              </a:tblPr>
              <a:tblGrid>
                <a:gridCol w="2112850"/>
                <a:gridCol w="1699100"/>
                <a:gridCol w="1699100"/>
                <a:gridCol w="1699100"/>
              </a:tblGrid>
              <a:tr h="41595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招生參採資料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主要管道參採項目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3933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u="sng">
                          <a:solidFill>
                            <a:schemeClr val="hlink"/>
                          </a:solidFill>
                          <a:hlinkClick action="ppaction://hlinksldjump" r:id="rId4"/>
                        </a:rPr>
                        <a:t>繁星推薦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u="sng">
                          <a:solidFill>
                            <a:schemeClr val="hlink"/>
                          </a:solidFill>
                          <a:hlinkClick action="ppaction://hlinksldjump" r:id="rId5"/>
                        </a:rPr>
                        <a:t>申請入學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u="sng">
                          <a:solidFill>
                            <a:schemeClr val="hlink"/>
                          </a:solidFill>
                          <a:hlinkClick action="ppaction://hlinksldjump" r:id="rId6"/>
                        </a:rPr>
                        <a:t>分發入學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7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學科能力測驗(X)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參採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參採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參採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分科測驗(Y)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X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X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參採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綜合學習表現(P)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參採(</a:t>
                      </a:r>
                      <a:r>
                        <a:rPr lang="zh-TW"/>
                        <a:t>在校成績)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參採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X</a:t>
                      </a:r>
                      <a:endParaRPr/>
                    </a:p>
                  </a:txBody>
                  <a:tcPr marT="91425" marB="91425" marR="91425" marL="9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480950" y="1690325"/>
            <a:ext cx="8520600" cy="43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zh-TW" sz="3000">
                <a:solidFill>
                  <a:srgbClr val="FF0000"/>
                </a:solidFill>
              </a:rPr>
              <a:t>111</a:t>
            </a:r>
            <a:r>
              <a:rPr b="1" lang="zh-TW" sz="3000">
                <a:solidFill>
                  <a:srgbClr val="FF0000"/>
                </a:solidFill>
              </a:rPr>
              <a:t>年度各項升大學管道</a:t>
            </a:r>
            <a:endParaRPr b="1" sz="3000">
              <a:solidFill>
                <a:srgbClr val="FF0000"/>
              </a:solidFill>
            </a:endParaRPr>
          </a:p>
        </p:txBody>
      </p:sp>
      <p:sp>
        <p:nvSpPr>
          <p:cNvPr id="76" name="Google Shape;76;p14">
            <a:hlinkClick action="ppaction://hlinkshowjump?jump=lastslide"/>
          </p:cNvPr>
          <p:cNvSpPr/>
          <p:nvPr/>
        </p:nvSpPr>
        <p:spPr>
          <a:xfrm>
            <a:off x="8399750" y="4457150"/>
            <a:ext cx="601800" cy="432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111</a:t>
            </a:r>
            <a:r>
              <a:rPr lang="zh-TW"/>
              <a:t>年度繁星推薦(不超過15%)</a:t>
            </a:r>
            <a:endParaRPr/>
          </a:p>
        </p:txBody>
      </p:sp>
      <p:sp>
        <p:nvSpPr>
          <p:cNvPr id="82" name="Google Shape;82;p15">
            <a:hlinkClick action="ppaction://hlinksldjump" r:id="rId3"/>
          </p:cNvPr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FF00FF"/>
                </a:solidFill>
              </a:rPr>
              <a:t>採計:高中在校成績, 學測(X)</a:t>
            </a:r>
            <a:endParaRPr sz="300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3000"/>
              <a:t>資格: 在校學業成績全校排名前</a:t>
            </a:r>
            <a:r>
              <a:rPr lang="zh-TW" sz="3000">
                <a:solidFill>
                  <a:srgbClr val="FF0000"/>
                </a:solidFill>
              </a:rPr>
              <a:t>50%</a:t>
            </a:r>
            <a:r>
              <a:rPr lang="zh-TW" sz="3000"/>
              <a:t>者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3000"/>
              <a:t>新增採計科目:   資訊科技      生活科技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3000"/>
              <a:t>範圍至到三上:    國文         英文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3000"/>
              <a:t>時間:高三下 </a:t>
            </a:r>
            <a:r>
              <a:rPr b="1" lang="zh-TW" sz="3000" u="sng">
                <a:solidFill>
                  <a:srgbClr val="0000FF"/>
                </a:solidFill>
              </a:rPr>
              <a:t>4月</a:t>
            </a:r>
            <a:endParaRPr b="1" sz="3000" u="sng">
              <a:solidFill>
                <a:srgbClr val="0000FF"/>
              </a:solidFill>
            </a:endParaRPr>
          </a:p>
        </p:txBody>
      </p:sp>
      <p:sp>
        <p:nvSpPr>
          <p:cNvPr id="83" name="Google Shape;83;p15">
            <a:hlinkClick action="ppaction://hlinksldjump" r:id="rId4"/>
          </p:cNvPr>
          <p:cNvSpPr/>
          <p:nvPr/>
        </p:nvSpPr>
        <p:spPr>
          <a:xfrm>
            <a:off x="7644250" y="4429275"/>
            <a:ext cx="996600" cy="582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208275" y="388600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111</a:t>
            </a:r>
            <a:r>
              <a:rPr lang="zh-TW"/>
              <a:t>申請入學(45%)           109年4月參採公告</a:t>
            </a:r>
            <a:endParaRPr/>
          </a:p>
        </p:txBody>
      </p:sp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solidFill>
                  <a:srgbClr val="FF00FF"/>
                </a:solidFill>
              </a:rPr>
              <a:t>採計: 學測(X)+</a:t>
            </a:r>
            <a:r>
              <a:rPr lang="zh-TW" sz="3000" u="sng">
                <a:solidFill>
                  <a:srgbClr val="FF00FF"/>
                </a:solidFill>
              </a:rPr>
              <a:t>綜合學習表現(至少需占50%)(P)</a:t>
            </a:r>
            <a:endParaRPr sz="3000" u="sng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       </a:t>
            </a:r>
            <a:r>
              <a:rPr lang="zh-TW" sz="3600">
                <a:solidFill>
                  <a:srgbClr val="073763"/>
                </a:solidFill>
              </a:rPr>
              <a:t>備審資料(P1)+各校系自訂甄試項目(P2)</a:t>
            </a:r>
            <a:endParaRPr sz="3600">
              <a:solidFill>
                <a:srgbClr val="07376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3000"/>
              <a:t>時間:高三下</a:t>
            </a:r>
            <a:r>
              <a:rPr b="1" lang="zh-TW" sz="3000" u="sng">
                <a:solidFill>
                  <a:srgbClr val="0000FF"/>
                </a:solidFill>
              </a:rPr>
              <a:t> 5月初~6月初</a:t>
            </a:r>
            <a:endParaRPr b="1" sz="3600" u="sng">
              <a:solidFill>
                <a:srgbClr val="0000FF"/>
              </a:solidFill>
            </a:endParaRPr>
          </a:p>
        </p:txBody>
      </p:sp>
      <p:sp>
        <p:nvSpPr>
          <p:cNvPr id="90" name="Google Shape;90;p16"/>
          <p:cNvSpPr/>
          <p:nvPr/>
        </p:nvSpPr>
        <p:spPr>
          <a:xfrm>
            <a:off x="3760750" y="1993850"/>
            <a:ext cx="592500" cy="658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9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3876300" y="577750"/>
            <a:ext cx="695700" cy="329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311700" y="0"/>
            <a:ext cx="8520600" cy="5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備審資料-P1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3000">
              <a:solidFill>
                <a:srgbClr val="FF99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>
              <a:solidFill>
                <a:srgbClr val="FF99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311700" y="602200"/>
            <a:ext cx="5348400" cy="44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FF0000"/>
                </a:solidFill>
              </a:rPr>
              <a:t>A.</a:t>
            </a:r>
            <a:r>
              <a:rPr b="1" lang="zh-TW" sz="2400">
                <a:solidFill>
                  <a:srgbClr val="FF0000"/>
                </a:solidFill>
              </a:rPr>
              <a:t>學習歷程檔案:</a:t>
            </a:r>
            <a:r>
              <a:rPr b="1" lang="zh-TW">
                <a:solidFill>
                  <a:srgbClr val="FF0000"/>
                </a:solidFill>
              </a:rPr>
              <a:t>(中央資料庫勾選上傳)</a:t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1. </a:t>
            </a:r>
            <a:r>
              <a:rPr b="1" lang="zh-TW">
                <a:solidFill>
                  <a:srgbClr val="0000FF"/>
                </a:solidFill>
              </a:rPr>
              <a:t>修課紀錄</a:t>
            </a:r>
            <a:r>
              <a:rPr b="1" lang="zh-TW"/>
              <a:t>==&gt;學校上傳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2.</a:t>
            </a:r>
            <a:r>
              <a:rPr b="1" lang="zh-TW">
                <a:solidFill>
                  <a:srgbClr val="0000FF"/>
                </a:solidFill>
              </a:rPr>
              <a:t> 課程學習成果</a:t>
            </a:r>
            <a:r>
              <a:rPr b="1" lang="zh-TW"/>
              <a:t>:</a:t>
            </a:r>
            <a:r>
              <a:rPr b="1" lang="zh-TW">
                <a:solidFill>
                  <a:srgbClr val="0000FF"/>
                </a:solidFill>
              </a:rPr>
              <a:t>學生</a:t>
            </a:r>
            <a:r>
              <a:rPr b="1" lang="zh-TW">
                <a:solidFill>
                  <a:srgbClr val="0000FF"/>
                </a:solidFill>
              </a:rPr>
              <a:t>上傳,老師認證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    南科規定: 每學期上傳至少</a:t>
            </a:r>
            <a:r>
              <a:rPr b="1" lang="zh-TW">
                <a:solidFill>
                  <a:srgbClr val="FF0000"/>
                </a:solidFill>
              </a:rPr>
              <a:t>3</a:t>
            </a:r>
            <a:r>
              <a:rPr b="1" lang="zh-TW"/>
              <a:t>件  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    上傳中央資料庫:每年</a:t>
            </a:r>
            <a:r>
              <a:rPr b="1" lang="zh-TW">
                <a:solidFill>
                  <a:srgbClr val="FF0000"/>
                </a:solidFill>
              </a:rPr>
              <a:t>6</a:t>
            </a:r>
            <a:r>
              <a:rPr b="1" lang="zh-TW"/>
              <a:t>件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3. </a:t>
            </a:r>
            <a:r>
              <a:rPr b="1" lang="zh-TW">
                <a:solidFill>
                  <a:srgbClr val="0000FF"/>
                </a:solidFill>
              </a:rPr>
              <a:t>多元表現成果</a:t>
            </a:r>
            <a:r>
              <a:rPr b="1" lang="zh-TW"/>
              <a:t>: </a:t>
            </a:r>
            <a:r>
              <a:rPr b="1" lang="zh-TW">
                <a:solidFill>
                  <a:srgbClr val="0000FF"/>
                </a:solidFill>
              </a:rPr>
              <a:t>學生上傳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     </a:t>
            </a:r>
            <a:r>
              <a:rPr b="1" lang="zh-TW"/>
              <a:t>南科規定: 每學期上傳至少</a:t>
            </a:r>
            <a:r>
              <a:rPr b="1" lang="zh-TW">
                <a:solidFill>
                  <a:srgbClr val="FF0000"/>
                </a:solidFill>
              </a:rPr>
              <a:t>1</a:t>
            </a:r>
            <a:r>
              <a:rPr b="1" lang="zh-TW"/>
              <a:t>件     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     上傳中央資料庫:每年</a:t>
            </a:r>
            <a:r>
              <a:rPr b="1" lang="zh-TW">
                <a:solidFill>
                  <a:srgbClr val="FF0000"/>
                </a:solidFill>
              </a:rPr>
              <a:t>10</a:t>
            </a:r>
            <a:r>
              <a:rPr b="1" lang="zh-TW"/>
              <a:t>件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2000"/>
              <a:t>                             </a:t>
            </a:r>
            <a:endParaRPr sz="2000"/>
          </a:p>
        </p:txBody>
      </p:sp>
      <p:sp>
        <p:nvSpPr>
          <p:cNvPr id="98" name="Google Shape;98;p17"/>
          <p:cNvSpPr txBox="1"/>
          <p:nvPr/>
        </p:nvSpPr>
        <p:spPr>
          <a:xfrm>
            <a:off x="5537950" y="602200"/>
            <a:ext cx="3375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B.其它</a:t>
            </a:r>
            <a:r>
              <a:rPr b="1" lang="zh-TW" sz="24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b="1" sz="24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==&gt;</a:t>
            </a:r>
            <a:r>
              <a:rPr b="1" lang="zh-TW" sz="24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依各校系要求</a:t>
            </a:r>
            <a:endParaRPr b="1" sz="24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==&gt;學生上傳</a:t>
            </a:r>
            <a:endParaRPr b="1"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AutoNum type="arabicPeriod"/>
            </a:pPr>
            <a:r>
              <a:rPr b="1" lang="zh-TW" sz="1800">
                <a:latin typeface="Open Sans"/>
                <a:ea typeface="Open Sans"/>
                <a:cs typeface="Open Sans"/>
                <a:sym typeface="Open Sans"/>
              </a:rPr>
              <a:t>學習歷程自述(自傳)</a:t>
            </a:r>
            <a:r>
              <a:rPr b="1" lang="zh-TW" sz="1800">
                <a:latin typeface="Open Sans"/>
                <a:ea typeface="Open Sans"/>
                <a:cs typeface="Open Sans"/>
                <a:sym typeface="Open Sans"/>
              </a:rPr>
              <a:t>  </a:t>
            </a:r>
            <a:r>
              <a:rPr b="1" lang="zh-TW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AutoNum type="arabicPeriod"/>
            </a:pPr>
            <a:r>
              <a:rPr b="1" lang="zh-TW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多元表線綜整心得</a:t>
            </a:r>
            <a:endParaRPr b="1"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AutoNum type="arabicPeriod"/>
            </a:pPr>
            <a:r>
              <a:rPr b="1" lang="zh-TW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高中自主學習計畫與執行成果</a:t>
            </a:r>
            <a:endParaRPr b="1"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AutoNum type="arabicPeriod"/>
            </a:pPr>
            <a:r>
              <a:rPr b="1" lang="zh-TW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其它</a:t>
            </a:r>
            <a:endParaRPr b="1"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9" name="Google Shape;99;p17"/>
          <p:cNvSpPr/>
          <p:nvPr/>
        </p:nvSpPr>
        <p:spPr>
          <a:xfrm>
            <a:off x="4503600" y="3836600"/>
            <a:ext cx="4328700" cy="6957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FF0000"/>
                </a:solidFill>
              </a:rPr>
              <a:t>務必在系統開放時間上傳完畢</a:t>
            </a:r>
            <a:endParaRPr b="1"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多元表現成果</a:t>
            </a:r>
            <a:endParaRPr/>
          </a:p>
        </p:txBody>
      </p:sp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311700" y="1266325"/>
            <a:ext cx="3627600" cy="37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solidFill>
                  <a:srgbClr val="FF00FF"/>
                </a:solidFill>
              </a:rPr>
              <a:t>1.</a:t>
            </a:r>
            <a:r>
              <a:rPr b="1" lang="zh-TW">
                <a:solidFill>
                  <a:srgbClr val="FF00FF"/>
                </a:solidFill>
              </a:rPr>
              <a:t>多元表現綜整心得</a:t>
            </a:r>
            <a:endParaRPr b="1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>
                <a:solidFill>
                  <a:srgbClr val="FF00FF"/>
                </a:solidFill>
              </a:rPr>
              <a:t>2.高中自主學習計畫與執行成果</a:t>
            </a:r>
            <a:endParaRPr b="1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3.社團活動經驗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4.擔任幹部經驗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5.社會服務經驗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6.競賽表現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7.非修課紀錄之成果表現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4338200" y="382450"/>
            <a:ext cx="3627600" cy="245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8.</a:t>
            </a:r>
            <a:r>
              <a:rPr lang="zh-TW"/>
              <a:t>檢定證照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9.</a:t>
            </a:r>
            <a:r>
              <a:rPr lang="zh-TW"/>
              <a:t>特殊優良表現證明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10.</a:t>
            </a:r>
            <a:r>
              <a:rPr lang="zh-TW"/>
              <a:t>校系自填項目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>
                <a:solidFill>
                  <a:srgbClr val="FF00FF"/>
                </a:solidFill>
              </a:rPr>
              <a:t>11.</a:t>
            </a:r>
            <a:r>
              <a:rPr b="1" lang="zh-TW">
                <a:solidFill>
                  <a:srgbClr val="FF00FF"/>
                </a:solidFill>
              </a:rPr>
              <a:t>其他有利審查項目(</a:t>
            </a:r>
            <a:r>
              <a:rPr b="1" lang="zh-TW" u="sng">
                <a:solidFill>
                  <a:srgbClr val="FF00FF"/>
                </a:solidFill>
              </a:rPr>
              <a:t>彈性課程</a:t>
            </a:r>
            <a:r>
              <a:rPr b="1" lang="zh-TW">
                <a:solidFill>
                  <a:srgbClr val="FF00FF"/>
                </a:solidFill>
              </a:rPr>
              <a:t>學習內容or心得)</a:t>
            </a:r>
            <a:endParaRPr b="1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8"/>
          <p:cNvSpPr txBox="1"/>
          <p:nvPr>
            <p:ph idx="1" type="body"/>
          </p:nvPr>
        </p:nvSpPr>
        <p:spPr>
          <a:xfrm>
            <a:off x="4108675" y="3261650"/>
            <a:ext cx="4899000" cy="1091100"/>
          </a:xfrm>
          <a:prstGeom prst="rect">
            <a:avLst/>
          </a:prstGeom>
          <a:solidFill>
            <a:srgbClr val="FFFF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FF0000"/>
                </a:solidFill>
              </a:rPr>
              <a:t>第1.2.11項==&gt;</a:t>
            </a:r>
            <a:r>
              <a:rPr b="1" lang="zh-TW" sz="2400">
                <a:solidFill>
                  <a:srgbClr val="FF0000"/>
                </a:solidFill>
              </a:rPr>
              <a:t>大學端必選</a:t>
            </a:r>
            <a:endParaRPr b="1"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zh-TW" sz="2400">
                <a:solidFill>
                  <a:srgbClr val="FF0000"/>
                </a:solidFill>
              </a:rPr>
              <a:t>其它項==&gt;學生上傳至多10項</a:t>
            </a:r>
            <a:endParaRPr b="1" sz="2400">
              <a:solidFill>
                <a:srgbClr val="FF0000"/>
              </a:solidFill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7559600" y="4551225"/>
            <a:ext cx="930900" cy="432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action="ppaction://hlinksldjump" r:id="rId3"/>
              </a:rPr>
              <a:t>投影片 2：３分鐘看懂大學考試招生新方案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/>
          <p:nvPr>
            <p:ph type="title"/>
          </p:nvPr>
        </p:nvSpPr>
        <p:spPr>
          <a:xfrm>
            <a:off x="405725" y="23817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111分發入學(40%)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0000FF"/>
                </a:solidFill>
              </a:rPr>
              <a:t>採計學測(X)+分科測驗(Y)</a:t>
            </a:r>
            <a:endParaRPr b="1" sz="24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>
                <a:solidFill>
                  <a:srgbClr val="0000FF"/>
                </a:solidFill>
              </a:rPr>
              <a:t>學測科目</a:t>
            </a:r>
            <a:r>
              <a:rPr b="1" lang="zh-TW"/>
              <a:t>: 國文 英文    數甲/數乙 自然  社會   寫作                       </a:t>
            </a:r>
            <a:r>
              <a:rPr b="1" lang="zh-TW">
                <a:solidFill>
                  <a:srgbClr val="FF0000"/>
                </a:solidFill>
              </a:rPr>
              <a:t>級分:15級分 </a:t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>
                <a:solidFill>
                  <a:srgbClr val="0000FF"/>
                </a:solidFill>
              </a:rPr>
              <a:t>分科測驗</a:t>
            </a:r>
            <a:r>
              <a:rPr b="1" lang="zh-TW"/>
              <a:t>: 數甲  物理  化學  生物  歷史  地理  公民與社會            </a:t>
            </a:r>
            <a:r>
              <a:rPr b="1" lang="zh-TW">
                <a:solidFill>
                  <a:srgbClr val="FF0000"/>
                </a:solidFill>
              </a:rPr>
              <a:t>級分:45級分</a:t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zh-TW">
                <a:solidFill>
                  <a:srgbClr val="FF0000"/>
                </a:solidFill>
              </a:rPr>
              <a:t>#採計科目可加權計算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type="title"/>
          </p:nvPr>
        </p:nvSpPr>
        <p:spPr>
          <a:xfrm>
            <a:off x="415125" y="40700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如何準備學習歷程檔案</a:t>
            </a:r>
            <a:endParaRPr/>
          </a:p>
        </p:txBody>
      </p:sp>
      <p:sp>
        <p:nvSpPr>
          <p:cNvPr id="120" name="Google Shape;120;p20"/>
          <p:cNvSpPr txBox="1"/>
          <p:nvPr>
            <p:ph idx="1" type="body"/>
          </p:nvPr>
        </p:nvSpPr>
        <p:spPr>
          <a:xfrm>
            <a:off x="-186650" y="748100"/>
            <a:ext cx="8520600" cy="397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9900FF"/>
                </a:solidFill>
              </a:rPr>
              <a:t>仔細規劃時間及課程</a:t>
            </a:r>
            <a:endParaRPr b="1" sz="24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9900FF"/>
                </a:solidFill>
              </a:rPr>
              <a:t>                            </a:t>
            </a:r>
            <a:endParaRPr b="1" sz="24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9900FF"/>
                </a:solidFill>
              </a:rPr>
              <a:t>                            認真參與課程及完成課程作業</a:t>
            </a:r>
            <a:endParaRPr b="1" sz="2400">
              <a:solidFill>
                <a:srgbClr val="9900FF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9900FF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 sz="2400">
                <a:solidFill>
                  <a:srgbClr val="9900FF"/>
                </a:solidFill>
              </a:rPr>
              <a:t>回顧及反省</a:t>
            </a:r>
            <a:endParaRPr b="1" sz="2400">
              <a:solidFill>
                <a:srgbClr val="9900FF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9900FF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zh-TW" sz="2400">
                <a:solidFill>
                  <a:srgbClr val="9900FF"/>
                </a:solidFill>
              </a:rPr>
              <a:t>找到自己未來的方向</a:t>
            </a:r>
            <a:endParaRPr b="1" sz="2400">
              <a:solidFill>
                <a:srgbClr val="9900FF"/>
              </a:solidFill>
            </a:endParaRPr>
          </a:p>
        </p:txBody>
      </p:sp>
      <p:sp>
        <p:nvSpPr>
          <p:cNvPr id="121" name="Google Shape;121;p20"/>
          <p:cNvSpPr/>
          <p:nvPr/>
        </p:nvSpPr>
        <p:spPr>
          <a:xfrm>
            <a:off x="3873625" y="1335400"/>
            <a:ext cx="498300" cy="6303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0"/>
          <p:cNvSpPr/>
          <p:nvPr/>
        </p:nvSpPr>
        <p:spPr>
          <a:xfrm>
            <a:off x="3873625" y="2553000"/>
            <a:ext cx="498300" cy="6303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0"/>
          <p:cNvSpPr/>
          <p:nvPr/>
        </p:nvSpPr>
        <p:spPr>
          <a:xfrm>
            <a:off x="3873625" y="3904400"/>
            <a:ext cx="498300" cy="6303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