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8" r:id="rId2"/>
    <p:sldMasterId id="2147483707" r:id="rId3"/>
  </p:sldMasterIdLst>
  <p:notesMasterIdLst>
    <p:notesMasterId r:id="rId52"/>
  </p:notesMasterIdLst>
  <p:handoutMasterIdLst>
    <p:handoutMasterId r:id="rId53"/>
  </p:handoutMasterIdLst>
  <p:sldIdLst>
    <p:sldId id="429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316" r:id="rId13"/>
    <p:sldId id="353" r:id="rId14"/>
    <p:sldId id="354" r:id="rId15"/>
    <p:sldId id="355" r:id="rId16"/>
    <p:sldId id="452" r:id="rId17"/>
    <p:sldId id="459" r:id="rId18"/>
    <p:sldId id="368" r:id="rId19"/>
    <p:sldId id="276" r:id="rId20"/>
    <p:sldId id="460" r:id="rId21"/>
    <p:sldId id="454" r:id="rId22"/>
    <p:sldId id="461" r:id="rId23"/>
    <p:sldId id="455" r:id="rId24"/>
    <p:sldId id="456" r:id="rId25"/>
    <p:sldId id="457" r:id="rId26"/>
    <p:sldId id="458" r:id="rId27"/>
    <p:sldId id="442" r:id="rId28"/>
    <p:sldId id="436" r:id="rId29"/>
    <p:sldId id="435" r:id="rId30"/>
    <p:sldId id="321" r:id="rId31"/>
    <p:sldId id="468" r:id="rId32"/>
    <p:sldId id="469" r:id="rId33"/>
    <p:sldId id="470" r:id="rId34"/>
    <p:sldId id="471" r:id="rId35"/>
    <p:sldId id="443" r:id="rId36"/>
    <p:sldId id="357" r:id="rId37"/>
    <p:sldId id="325" r:id="rId38"/>
    <p:sldId id="326" r:id="rId39"/>
    <p:sldId id="462" r:id="rId40"/>
    <p:sldId id="327" r:id="rId41"/>
    <p:sldId id="345" r:id="rId42"/>
    <p:sldId id="472" r:id="rId43"/>
    <p:sldId id="463" r:id="rId44"/>
    <p:sldId id="464" r:id="rId45"/>
    <p:sldId id="467" r:id="rId46"/>
    <p:sldId id="439" r:id="rId47"/>
    <p:sldId id="465" r:id="rId48"/>
    <p:sldId id="360" r:id="rId49"/>
    <p:sldId id="466" r:id="rId50"/>
    <p:sldId id="441" r:id="rId5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4747"/>
    <a:srgbClr val="0000CC"/>
    <a:srgbClr val="000066"/>
    <a:srgbClr val="F8FDCB"/>
    <a:srgbClr val="FF9900"/>
    <a:srgbClr val="57257D"/>
    <a:srgbClr val="660066"/>
    <a:srgbClr val="E5474F"/>
    <a:srgbClr val="00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5" autoAdjust="0"/>
    <p:restoredTop sz="92899" autoAdjust="0"/>
  </p:normalViewPr>
  <p:slideViewPr>
    <p:cSldViewPr>
      <p:cViewPr varScale="1">
        <p:scale>
          <a:sx n="107" d="100"/>
          <a:sy n="107" d="100"/>
        </p:scale>
        <p:origin x="22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AFE08-CF64-4CA3-A1AF-C6A976ED3699}" type="doc">
      <dgm:prSet loTypeId="urn:microsoft.com/office/officeart/2005/8/layout/vList2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7FA5AA8-9EFD-498B-93F9-11EB57D1A9DA}">
      <dgm:prSet custT="1"/>
      <dgm:spPr/>
      <dgm:t>
        <a:bodyPr/>
        <a:lstStyle/>
        <a:p>
          <a:r>
            <a:rPr kumimoji="0" lang="zh-TW" altLang="en-US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依簡章規定，</a:t>
          </a:r>
          <a:r>
            <a:rPr kumimoji="0" lang="zh-TW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報名參加本招生之每一考生，皆應至甄選委員會網址</a:t>
          </a:r>
          <a:r>
            <a:rPr kumimoji="0" lang="en-US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(https://www.cac.edu.tw/)</a:t>
          </a:r>
          <a:r>
            <a:rPr kumimoji="0" lang="zh-TW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，選擇「個人申請」，進入「個人密碼設定」，點選「設定密碼」選項，</a:t>
          </a:r>
          <a:r>
            <a:rPr kumimoji="0" lang="zh-TW" altLang="zh-TW" sz="20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自行設定個人專屬之密碼</a:t>
          </a:r>
          <a:r>
            <a:rPr kumimoji="0" lang="zh-TW" altLang="zh-TW" sz="2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612870B8-68A6-47C2-9386-C804D49CC5E6}" type="parTrans" cxnId="{FD024D93-F5FE-47C0-894D-6BA3354DF60A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1D399-39ED-4DC6-B130-42AFF8F5B63C}" type="sibTrans" cxnId="{FD024D93-F5FE-47C0-894D-6BA3354DF60A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E05CC-90DF-4FB2-AEE2-B9F3FB7F2C5E}">
      <dgm:prSet custT="1"/>
      <dgm:spPr/>
      <dgm:t>
        <a:bodyPr/>
        <a:lstStyle/>
        <a:p>
          <a:pPr algn="ctr"/>
          <a:r>
            <a:rPr kumimoji="0" lang="zh-TW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於</a:t>
          </a:r>
          <a:r>
            <a:rPr kumimoji="0" lang="en-US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8</a:t>
          </a:r>
          <a:r>
            <a:rPr kumimoji="0" lang="zh-TW" altLang="zh-TW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時起開放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CBEE4CFE-B704-443E-B34F-FDD661081D9C}" type="par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734DF-E119-44D6-81EA-A7067C9AEA08}" type="sibTrans" cxnId="{8EF7C039-70EF-475C-9C45-81A0FBEA7914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9F820-03C3-4A16-8D17-7458B5939F0D}">
      <dgm:prSet custT="1"/>
      <dgm:spPr/>
      <dgm:t>
        <a:bodyPr/>
        <a:lstStyle/>
        <a:p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考生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自行設定個人專屬之密碼後，方可登錄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集體報名考生報名狀態查詢、應屆畢業生查詢高中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職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在校成績證明、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篩選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分發</a:t>
          </a:r>
          <a:r>
            <a:rPr kumimoji="0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結果查詢、審查資料上傳、就讀志願序登記等系統</a:t>
          </a:r>
          <a:r>
            <a:rPr kumimoji="0" lang="zh-TW" altLang="en-US" sz="20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9289DBBB-5122-41BA-A6E4-6E4304975480}" type="parTrans" cxnId="{F233EC4A-7B12-4E29-A158-AB5D148D1812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E799D-D61E-483D-94A4-AA4A623A3FF4}" type="sibTrans" cxnId="{F233EC4A-7B12-4E29-A158-AB5D148D1812}">
      <dgm:prSet/>
      <dgm:spPr/>
      <dgm:t>
        <a:bodyPr/>
        <a:lstStyle/>
        <a:p>
          <a:endParaRPr lang="zh-TW" alt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C2FC5-EC0A-4D3B-9C88-F5FC736086F3}">
      <dgm:prSet custT="1"/>
      <dgm:spPr/>
      <dgm:t>
        <a:bodyPr/>
        <a:lstStyle/>
        <a:p>
          <a:r>
            <a:rPr kumimoji="0" lang="zh-TW" alt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新增簡訊服務功能：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考生於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31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日下午</a:t>
          </a:r>
          <a:r>
            <a:rPr kumimoji="0"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16</a:t>
          </a:r>
          <a:r>
            <a:rPr kumimoji="0" lang="zh-TW" altLang="en-US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時前完成個人密碼設定者，即可於篩選結果公告當日收到第一階段篩選結果簡訊通知。</a:t>
          </a:r>
          <a:endParaRPr kumimoji="0" lang="en-US" altLang="zh-TW" sz="20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gm:t>
    </dgm:pt>
    <dgm:pt modelId="{BE22D02E-846F-484A-A231-1BA789910976}" type="parTrans" cxnId="{C6CC21FB-F0AE-4A6E-9CF0-76EDF9C2B5F1}">
      <dgm:prSet/>
      <dgm:spPr/>
      <dgm:t>
        <a:bodyPr/>
        <a:lstStyle/>
        <a:p>
          <a:endParaRPr lang="zh-TW" altLang="en-US"/>
        </a:p>
      </dgm:t>
    </dgm:pt>
    <dgm:pt modelId="{9C8D4F16-4A78-4D50-93F4-800FF232C7C6}" type="sibTrans" cxnId="{C6CC21FB-F0AE-4A6E-9CF0-76EDF9C2B5F1}">
      <dgm:prSet/>
      <dgm:spPr/>
      <dgm:t>
        <a:bodyPr/>
        <a:lstStyle/>
        <a:p>
          <a:endParaRPr lang="zh-TW" altLang="en-US"/>
        </a:p>
      </dgm:t>
    </dgm:pt>
    <dgm:pt modelId="{8FC71BBB-79FB-49C4-99B7-1142041553AE}" type="pres">
      <dgm:prSet presAssocID="{B5AAFE08-CF64-4CA3-A1AF-C6A976ED3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F3233-F1EE-4051-A837-7FA450B064BB}" type="pres">
      <dgm:prSet presAssocID="{67FA5AA8-9EFD-498B-93F9-11EB57D1A9DA}" presName="parentText" presStyleLbl="node1" presStyleIdx="0" presStyleCnt="4" custScaleX="95012" custLinFactY="-24630" custLinFactNeighborX="-23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13D189-A1FC-4A22-9900-468FDC3BC3AB}" type="pres">
      <dgm:prSet presAssocID="{3AD1D399-39ED-4DC6-B130-42AFF8F5B63C}" presName="spacer" presStyleCnt="0"/>
      <dgm:spPr/>
    </dgm:pt>
    <dgm:pt modelId="{F06A4647-AA7F-4B22-8CEB-1A436EF14766}" type="pres">
      <dgm:prSet presAssocID="{23CE05CC-90DF-4FB2-AEE2-B9F3FB7F2C5E}" presName="parentText" presStyleLbl="node1" presStyleIdx="1" presStyleCnt="4" custScaleX="95012" custScaleY="42459" custLinFactY="-26245" custLinFactNeighborX="-23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EF9DAB-9F44-4AF6-B181-6B9EF72F1744}" type="pres">
      <dgm:prSet presAssocID="{F2D734DF-E119-44D6-81EA-A7067C9AEA08}" presName="spacer" presStyleCnt="0"/>
      <dgm:spPr/>
    </dgm:pt>
    <dgm:pt modelId="{FD63B0C5-B14B-4A93-8CCF-5CD25A67C6CB}" type="pres">
      <dgm:prSet presAssocID="{16C9F820-03C3-4A16-8D17-7458B5939F0D}" presName="parentText" presStyleLbl="node1" presStyleIdx="2" presStyleCnt="4" custScaleX="94873" custScaleY="111187" custLinFactY="-34332" custLinFactNeighborX="-23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6713E0-F6D7-4996-A4F0-4B6D8289F730}" type="pres">
      <dgm:prSet presAssocID="{5A5E799D-D61E-483D-94A4-AA4A623A3FF4}" presName="spacer" presStyleCnt="0"/>
      <dgm:spPr/>
    </dgm:pt>
    <dgm:pt modelId="{8A7E342B-D071-4FD0-BBBE-243D0E33725B}" type="pres">
      <dgm:prSet presAssocID="{E3EC2FC5-EC0A-4D3B-9C88-F5FC736086F3}" presName="parentText" presStyleLbl="node1" presStyleIdx="3" presStyleCnt="4" custScaleX="96542" custScaleY="84782" custLinFactY="-36630" custLinFactNeighborX="-40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024D93-F5FE-47C0-894D-6BA3354DF60A}" srcId="{B5AAFE08-CF64-4CA3-A1AF-C6A976ED3699}" destId="{67FA5AA8-9EFD-498B-93F9-11EB57D1A9DA}" srcOrd="0" destOrd="0" parTransId="{612870B8-68A6-47C2-9386-C804D49CC5E6}" sibTransId="{3AD1D399-39ED-4DC6-B130-42AFF8F5B63C}"/>
    <dgm:cxn modelId="{46FEB29F-7ADD-4F02-9709-7C487CB1769E}" type="presOf" srcId="{B5AAFE08-CF64-4CA3-A1AF-C6A976ED3699}" destId="{8FC71BBB-79FB-49C4-99B7-1142041553AE}" srcOrd="0" destOrd="0" presId="urn:microsoft.com/office/officeart/2005/8/layout/vList2"/>
    <dgm:cxn modelId="{85B7DCF7-DBB1-4283-AEF2-4EF6BBCB3719}" type="presOf" srcId="{23CE05CC-90DF-4FB2-AEE2-B9F3FB7F2C5E}" destId="{F06A4647-AA7F-4B22-8CEB-1A436EF14766}" srcOrd="0" destOrd="0" presId="urn:microsoft.com/office/officeart/2005/8/layout/vList2"/>
    <dgm:cxn modelId="{2C8D82C2-C998-494E-AFF8-63B41F593593}" type="presOf" srcId="{E3EC2FC5-EC0A-4D3B-9C88-F5FC736086F3}" destId="{8A7E342B-D071-4FD0-BBBE-243D0E33725B}" srcOrd="0" destOrd="0" presId="urn:microsoft.com/office/officeart/2005/8/layout/vList2"/>
    <dgm:cxn modelId="{C6CC21FB-F0AE-4A6E-9CF0-76EDF9C2B5F1}" srcId="{B5AAFE08-CF64-4CA3-A1AF-C6A976ED3699}" destId="{E3EC2FC5-EC0A-4D3B-9C88-F5FC736086F3}" srcOrd="3" destOrd="0" parTransId="{BE22D02E-846F-484A-A231-1BA789910976}" sibTransId="{9C8D4F16-4A78-4D50-93F4-800FF232C7C6}"/>
    <dgm:cxn modelId="{6622578F-3682-43FF-85AF-CAD7D7C20F2C}" type="presOf" srcId="{67FA5AA8-9EFD-498B-93F9-11EB57D1A9DA}" destId="{629F3233-F1EE-4051-A837-7FA450B064BB}" srcOrd="0" destOrd="0" presId="urn:microsoft.com/office/officeart/2005/8/layout/vList2"/>
    <dgm:cxn modelId="{F233EC4A-7B12-4E29-A158-AB5D148D1812}" srcId="{B5AAFE08-CF64-4CA3-A1AF-C6A976ED3699}" destId="{16C9F820-03C3-4A16-8D17-7458B5939F0D}" srcOrd="2" destOrd="0" parTransId="{9289DBBB-5122-41BA-A6E4-6E4304975480}" sibTransId="{5A5E799D-D61E-483D-94A4-AA4A623A3FF4}"/>
    <dgm:cxn modelId="{8EF7C039-70EF-475C-9C45-81A0FBEA7914}" srcId="{B5AAFE08-CF64-4CA3-A1AF-C6A976ED3699}" destId="{23CE05CC-90DF-4FB2-AEE2-B9F3FB7F2C5E}" srcOrd="1" destOrd="0" parTransId="{CBEE4CFE-B704-443E-B34F-FDD661081D9C}" sibTransId="{F2D734DF-E119-44D6-81EA-A7067C9AEA08}"/>
    <dgm:cxn modelId="{AC34ED9C-83F2-4AF2-A867-D791B4DDE149}" type="presOf" srcId="{16C9F820-03C3-4A16-8D17-7458B5939F0D}" destId="{FD63B0C5-B14B-4A93-8CCF-5CD25A67C6CB}" srcOrd="0" destOrd="0" presId="urn:microsoft.com/office/officeart/2005/8/layout/vList2"/>
    <dgm:cxn modelId="{C5BE04A0-B4CB-456E-ABF5-1E880E818F9F}" type="presParOf" srcId="{8FC71BBB-79FB-49C4-99B7-1142041553AE}" destId="{629F3233-F1EE-4051-A837-7FA450B064BB}" srcOrd="0" destOrd="0" presId="urn:microsoft.com/office/officeart/2005/8/layout/vList2"/>
    <dgm:cxn modelId="{8679A3A5-068E-456A-8A57-46C63C9598B0}" type="presParOf" srcId="{8FC71BBB-79FB-49C4-99B7-1142041553AE}" destId="{7113D189-A1FC-4A22-9900-468FDC3BC3AB}" srcOrd="1" destOrd="0" presId="urn:microsoft.com/office/officeart/2005/8/layout/vList2"/>
    <dgm:cxn modelId="{EB6B4310-FAF0-4123-A259-303871922D20}" type="presParOf" srcId="{8FC71BBB-79FB-49C4-99B7-1142041553AE}" destId="{F06A4647-AA7F-4B22-8CEB-1A436EF14766}" srcOrd="2" destOrd="0" presId="urn:microsoft.com/office/officeart/2005/8/layout/vList2"/>
    <dgm:cxn modelId="{214EF511-32E0-4DFA-87E1-654EB20715CB}" type="presParOf" srcId="{8FC71BBB-79FB-49C4-99B7-1142041553AE}" destId="{89EF9DAB-9F44-4AF6-B181-6B9EF72F1744}" srcOrd="3" destOrd="0" presId="urn:microsoft.com/office/officeart/2005/8/layout/vList2"/>
    <dgm:cxn modelId="{890856B1-DDF8-45F2-964A-992D70E4E28F}" type="presParOf" srcId="{8FC71BBB-79FB-49C4-99B7-1142041553AE}" destId="{FD63B0C5-B14B-4A93-8CCF-5CD25A67C6CB}" srcOrd="4" destOrd="0" presId="urn:microsoft.com/office/officeart/2005/8/layout/vList2"/>
    <dgm:cxn modelId="{71199677-30A0-4FFB-9F31-6F6F79EA6A25}" type="presParOf" srcId="{8FC71BBB-79FB-49C4-99B7-1142041553AE}" destId="{7A6713E0-F6D7-4996-A4F0-4B6D8289F730}" srcOrd="5" destOrd="0" presId="urn:microsoft.com/office/officeart/2005/8/layout/vList2"/>
    <dgm:cxn modelId="{2880EE01-592C-4CA8-8C71-D170095BAC06}" type="presParOf" srcId="{8FC71BBB-79FB-49C4-99B7-1142041553AE}" destId="{8A7E342B-D071-4FD0-BBBE-243D0E3372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F3233-F1EE-4051-A837-7FA450B064BB}">
      <dsp:nvSpPr>
        <dsp:cNvPr id="0" name=""/>
        <dsp:cNvSpPr/>
      </dsp:nvSpPr>
      <dsp:spPr>
        <a:xfrm>
          <a:off x="14999" y="26445"/>
          <a:ext cx="7917271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依簡章規定，</a:t>
          </a:r>
          <a:r>
            <a:rPr kumimoji="0" lang="zh-TW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報名參加本招生之每一考生，皆應至甄選委員會網址</a:t>
          </a:r>
          <a:r>
            <a:rPr kumimoji="0" lang="en-US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(https://www.cac.edu.tw/)</a:t>
          </a:r>
          <a:r>
            <a:rPr kumimoji="0" lang="zh-TW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，選擇「個人申請」，進入「個人密碼設定」，點選「設定密碼」選項，</a:t>
          </a:r>
          <a:r>
            <a:rPr kumimoji="0" lang="zh-TW" altLang="zh-TW" sz="2000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自行設定個人專屬之密碼</a:t>
          </a:r>
          <a:r>
            <a:rPr kumimoji="0" lang="zh-TW" altLang="zh-TW" sz="2000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74398" y="85844"/>
        <a:ext cx="7798473" cy="1098002"/>
      </dsp:txXfrm>
    </dsp:sp>
    <dsp:sp modelId="{F06A4647-AA7F-4B22-8CEB-1A436EF14766}">
      <dsp:nvSpPr>
        <dsp:cNvPr id="0" name=""/>
        <dsp:cNvSpPr/>
      </dsp:nvSpPr>
      <dsp:spPr>
        <a:xfrm>
          <a:off x="9416" y="1410794"/>
          <a:ext cx="7917271" cy="5166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zh-TW" sz="2000" b="1" kern="1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考生個人密碼設定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於</a:t>
          </a:r>
          <a:r>
            <a:rPr kumimoji="0" lang="en-US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8</a:t>
          </a:r>
          <a:r>
            <a:rPr kumimoji="0" lang="zh-TW" altLang="zh-TW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上午</a:t>
          </a:r>
          <a:r>
            <a:rPr kumimoji="0" lang="en-US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9</a:t>
          </a:r>
          <a:r>
            <a:rPr kumimoji="0" lang="zh-TW" altLang="zh-TW" sz="2000" b="1" kern="12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時起開放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34636" y="1436014"/>
        <a:ext cx="7866831" cy="466201"/>
      </dsp:txXfrm>
    </dsp:sp>
    <dsp:sp modelId="{FD63B0C5-B14B-4A93-8CCF-5CD25A67C6CB}">
      <dsp:nvSpPr>
        <dsp:cNvPr id="0" name=""/>
        <dsp:cNvSpPr/>
      </dsp:nvSpPr>
      <dsp:spPr>
        <a:xfrm>
          <a:off x="15207" y="2016232"/>
          <a:ext cx="7905688" cy="13529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考生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自行設定個人專屬之密碼後，方可登錄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集體報名考生報名狀態查詢、應屆畢業生查詢高中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職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在校成績證明、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篩選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分發</a:t>
          </a:r>
          <a:r>
            <a:rPr kumimoji="0" lang="en-US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)</a:t>
          </a:r>
          <a:r>
            <a:rPr kumimoji="0" lang="zh-TW" altLang="zh-TW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結果查詢、審查資料上傳、就讀志願序登記等系統</a:t>
          </a:r>
          <a:r>
            <a:rPr kumimoji="0" lang="zh-TW" altLang="en-US" sz="2000" kern="1200" dirty="0">
              <a:latin typeface="標楷體" pitchFamily="65" charset="-120"/>
              <a:ea typeface="標楷體" pitchFamily="65" charset="-120"/>
              <a:cs typeface="Times New Roman" pitchFamily="18" charset="0"/>
            </a:rPr>
            <a:t>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81251" y="2082276"/>
        <a:ext cx="7773600" cy="1220835"/>
      </dsp:txXfrm>
    </dsp:sp>
    <dsp:sp modelId="{8A7E342B-D071-4FD0-BBBE-243D0E33725B}">
      <dsp:nvSpPr>
        <dsp:cNvPr id="0" name=""/>
        <dsp:cNvSpPr/>
      </dsp:nvSpPr>
      <dsp:spPr>
        <a:xfrm>
          <a:off x="0" y="3528394"/>
          <a:ext cx="8044764" cy="103162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新增簡訊服務功能：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考生於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111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年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月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31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日下午</a:t>
          </a:r>
          <a:r>
            <a:rPr kumimoji="0" lang="en-US" altLang="zh-TW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16</a:t>
          </a:r>
          <a:r>
            <a:rPr kumimoji="0" lang="zh-TW" altLang="en-US" sz="2000" kern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rPr>
            <a:t>時前完成個人密碼設定者，即可於篩選結果公告當日收到第一階段篩選結果簡訊通知。</a:t>
          </a:r>
          <a:endParaRPr kumimoji="0" lang="en-US" altLang="zh-TW" sz="2000" kern="1200" dirty="0">
            <a:latin typeface="Times New Roman" panose="02020603050405020304" pitchFamily="18" charset="0"/>
            <a:ea typeface="標楷體" pitchFamily="65" charset="-120"/>
            <a:cs typeface="Times New Roman" panose="02020603050405020304" pitchFamily="18" charset="0"/>
          </a:endParaRPr>
        </a:p>
      </dsp:txBody>
      <dsp:txXfrm>
        <a:off x="50360" y="3578754"/>
        <a:ext cx="7944044" cy="930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9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889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F20D4198-EE7F-422D-81D7-99E37C400535}" type="datetimeFigureOut">
              <a:rPr lang="zh-TW" altLang="en-US" smtClean="0"/>
              <a:pPr/>
              <a:t>2022/2/18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164"/>
            <a:ext cx="2946400" cy="496887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1" y="9428164"/>
            <a:ext cx="2946400" cy="496887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ABC0EB7D-FAAB-4FF6-8E44-18CE2F971D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D08FE1DA-9ED2-4F18-9225-DD102702584B}" type="datetimeFigureOut">
              <a:rPr lang="zh-TW" altLang="en-US" smtClean="0"/>
              <a:pPr/>
              <a:t>2022/2/18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D3C806F2-3F2A-43CB-AD08-144EA04C12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14464" y="3662431"/>
            <a:ext cx="8115667" cy="3469670"/>
          </a:xfrm>
          <a:prstGeom prst="rect">
            <a:avLst/>
          </a:prstGeom>
        </p:spPr>
        <p:txBody>
          <a:bodyPr lIns="94738" tIns="94738" rIns="94738" bIns="94738" anchor="t" anchorCtr="0">
            <a:noAutofit/>
          </a:bodyPr>
          <a:lstStyle/>
          <a:p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79438"/>
            <a:ext cx="3851275" cy="2889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050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A6862-3812-4399-95B2-EDA7756B1AB4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A6862-3812-4399-95B2-EDA7756B1AB4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F418C7-5773-4EAB-A611-8DB7D70A380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58C1-48F8-41D8-BCFD-D868485846E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C28C-DC5E-4A54-B210-B4109B4504E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6727600"/>
            <a:ext cx="9144000" cy="1303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2" y="593368"/>
            <a:ext cx="8520599" cy="763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9" y="6217621"/>
            <a:ext cx="548699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29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Oval 8"/>
          <p:cNvSpPr/>
          <p:nvPr/>
        </p:nvSpPr>
        <p:spPr>
          <a:xfrm>
            <a:off x="-677108" y="-2360348"/>
            <a:ext cx="3936145" cy="5248193"/>
          </a:xfrm>
          <a:prstGeom prst="ellipse">
            <a:avLst/>
          </a:prstGeom>
          <a:solidFill>
            <a:srgbClr val="FFD966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800">
              <a:buClrTx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67" name="Oval 5"/>
          <p:cNvSpPr/>
          <p:nvPr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rgbClr val="A9D18E"/>
          </a:solidFill>
          <a:ln w="12700">
            <a:miter lim="400000"/>
          </a:ln>
        </p:spPr>
        <p:txBody>
          <a:bodyPr tIns="34290" bIns="34290" anchor="ctr"/>
          <a:lstStyle/>
          <a:p>
            <a:pPr defTabSz="685800">
              <a:buClrTx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68" name="Rectangle 4"/>
          <p:cNvSpPr/>
          <p:nvPr/>
        </p:nvSpPr>
        <p:spPr>
          <a:xfrm>
            <a:off x="208909" y="328612"/>
            <a:ext cx="8726183" cy="6200777"/>
          </a:xfrm>
          <a:prstGeom prst="rect">
            <a:avLst/>
          </a:prstGeom>
          <a:solidFill>
            <a:srgbClr val="FFFFFF"/>
          </a:solidFill>
          <a:ln w="25400">
            <a:solidFill>
              <a:srgbClr val="F2F2F2"/>
            </a:solidFill>
            <a:miter/>
          </a:ln>
          <a:effectLst>
            <a:outerShdw blurRad="127000" rotWithShape="0">
              <a:srgbClr val="000000">
                <a:alpha val="10000"/>
              </a:srgbClr>
            </a:outerShdw>
          </a:effectLst>
        </p:spPr>
        <p:txBody>
          <a:bodyPr tIns="34290" bIns="34290" anchor="ctr"/>
          <a:lstStyle/>
          <a:p>
            <a:pPr defTabSz="685800">
              <a:buClrTx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269" name="大標題文字"/>
          <p:cNvSpPr txBox="1">
            <a:spLocks noGrp="1"/>
          </p:cNvSpPr>
          <p:nvPr>
            <p:ph type="title"/>
          </p:nvPr>
        </p:nvSpPr>
        <p:spPr>
          <a:xfrm>
            <a:off x="1059724" y="338994"/>
            <a:ext cx="7560001" cy="9000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685800">
              <a:lnSpc>
                <a:spcPct val="90000"/>
              </a:lnSpc>
              <a:defRPr sz="27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defRPr>
                <a:effectLst/>
              </a:defRPr>
            </a:pPr>
            <a:r>
              <a:t>大標題文字</a:t>
            </a:r>
          </a:p>
        </p:txBody>
      </p:sp>
      <p:grpSp>
        <p:nvGrpSpPr>
          <p:cNvPr id="274" name="群組 8"/>
          <p:cNvGrpSpPr/>
          <p:nvPr/>
        </p:nvGrpSpPr>
        <p:grpSpPr>
          <a:xfrm>
            <a:off x="525543" y="478705"/>
            <a:ext cx="434578" cy="568326"/>
            <a:chOff x="0" y="0"/>
            <a:chExt cx="1158874" cy="1136650"/>
          </a:xfrm>
        </p:grpSpPr>
        <p:sp>
          <p:nvSpPr>
            <p:cNvPr id="270" name="Freeform 20"/>
            <p:cNvSpPr/>
            <p:nvPr/>
          </p:nvSpPr>
          <p:spPr>
            <a:xfrm rot="5400000" flipH="1">
              <a:off x="11112" y="-11113"/>
              <a:ext cx="1136651" cy="115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28" y="0"/>
                  </a:moveTo>
                  <a:cubicBezTo>
                    <a:pt x="16736" y="0"/>
                    <a:pt x="21600" y="4864"/>
                    <a:pt x="21600" y="10872"/>
                  </a:cubicBezTo>
                  <a:cubicBezTo>
                    <a:pt x="21600" y="16736"/>
                    <a:pt x="16736" y="21600"/>
                    <a:pt x="10728" y="21600"/>
                  </a:cubicBezTo>
                  <a:cubicBezTo>
                    <a:pt x="4864" y="21600"/>
                    <a:pt x="0" y="16736"/>
                    <a:pt x="0" y="10872"/>
                  </a:cubicBezTo>
                  <a:cubicBezTo>
                    <a:pt x="0" y="4864"/>
                    <a:pt x="4864" y="0"/>
                    <a:pt x="10728" y="0"/>
                  </a:cubicBezTo>
                  <a:close/>
                  <a:moveTo>
                    <a:pt x="10728" y="572"/>
                  </a:moveTo>
                  <a:cubicBezTo>
                    <a:pt x="16450" y="572"/>
                    <a:pt x="21028" y="5150"/>
                    <a:pt x="21028" y="10872"/>
                  </a:cubicBezTo>
                  <a:cubicBezTo>
                    <a:pt x="21028" y="16450"/>
                    <a:pt x="16450" y="21028"/>
                    <a:pt x="10728" y="21028"/>
                  </a:cubicBezTo>
                  <a:cubicBezTo>
                    <a:pt x="5150" y="21028"/>
                    <a:pt x="572" y="16450"/>
                    <a:pt x="572" y="10872"/>
                  </a:cubicBezTo>
                  <a:cubicBezTo>
                    <a:pt x="572" y="5150"/>
                    <a:pt x="5150" y="572"/>
                    <a:pt x="10728" y="572"/>
                  </a:cubicBezTo>
                  <a:close/>
                </a:path>
              </a:pathLst>
            </a:cu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685800">
                <a:buClrTx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71" name="Oval 21"/>
            <p:cNvSpPr/>
            <p:nvPr/>
          </p:nvSpPr>
          <p:spPr>
            <a:xfrm rot="5400000" flipH="1">
              <a:off x="107948" y="92074"/>
              <a:ext cx="942977" cy="955676"/>
            </a:xfrm>
            <a:prstGeom prst="ellipse">
              <a:avLst/>
            </a:prstGeom>
            <a:solidFill>
              <a:srgbClr val="E84A1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685800">
                <a:buClrTx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72" name="Oval 22"/>
            <p:cNvSpPr/>
            <p:nvPr/>
          </p:nvSpPr>
          <p:spPr>
            <a:xfrm rot="5400000" flipH="1">
              <a:off x="138113" y="119062"/>
              <a:ext cx="882653" cy="89852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685800">
                <a:buClrTx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  <p:sp>
          <p:nvSpPr>
            <p:cNvPr id="273" name="Freeform 23"/>
            <p:cNvSpPr/>
            <p:nvPr/>
          </p:nvSpPr>
          <p:spPr>
            <a:xfrm rot="5400000" flipH="1">
              <a:off x="139700" y="158751"/>
              <a:ext cx="774701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16" y="19581"/>
                  </a:moveTo>
                  <a:cubicBezTo>
                    <a:pt x="15518" y="20793"/>
                    <a:pt x="13212" y="21600"/>
                    <a:pt x="10695" y="21600"/>
                  </a:cubicBezTo>
                  <a:cubicBezTo>
                    <a:pt x="8179" y="21600"/>
                    <a:pt x="5872" y="20793"/>
                    <a:pt x="3984" y="19581"/>
                  </a:cubicBezTo>
                  <a:cubicBezTo>
                    <a:pt x="3984" y="10295"/>
                    <a:pt x="3984" y="10295"/>
                    <a:pt x="3984" y="10295"/>
                  </a:cubicBezTo>
                  <a:cubicBezTo>
                    <a:pt x="0" y="10295"/>
                    <a:pt x="0" y="10295"/>
                    <a:pt x="0" y="10295"/>
                  </a:cubicBezTo>
                  <a:cubicBezTo>
                    <a:pt x="10695" y="0"/>
                    <a:pt x="10695" y="0"/>
                    <a:pt x="10695" y="0"/>
                  </a:cubicBezTo>
                  <a:cubicBezTo>
                    <a:pt x="21600" y="10295"/>
                    <a:pt x="21600" y="10295"/>
                    <a:pt x="21600" y="10295"/>
                  </a:cubicBezTo>
                  <a:cubicBezTo>
                    <a:pt x="17616" y="10295"/>
                    <a:pt x="17616" y="10295"/>
                    <a:pt x="17616" y="10295"/>
                  </a:cubicBezTo>
                  <a:cubicBezTo>
                    <a:pt x="17616" y="19581"/>
                    <a:pt x="17616" y="19581"/>
                    <a:pt x="17616" y="19581"/>
                  </a:cubicBezTo>
                  <a:close/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685800">
                <a:buClrTx/>
                <a:defRPr sz="3600">
                  <a:solidFill>
                    <a:srgbClr val="ED7D3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350"/>
            </a:p>
          </p:txBody>
        </p:sp>
      </p:grpSp>
      <p:pic>
        <p:nvPicPr>
          <p:cNvPr id="275" name="圖片 13" descr="圖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6297" y="426720"/>
            <a:ext cx="904601" cy="367725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26144" y="6417935"/>
            <a:ext cx="189206" cy="241955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4666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685800"/>
            <a:ext cx="6191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2" descr="지도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1143000"/>
            <a:ext cx="77819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3" descr="5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71675"/>
            <a:ext cx="6955706" cy="796863"/>
          </a:xfrm>
          <a:noFill/>
        </p:spPr>
        <p:txBody>
          <a:bodyPr wrap="none" rtlCol="0"/>
          <a:lstStyle>
            <a:lvl1pPr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1331" y="3639526"/>
            <a:ext cx="5519415" cy="604759"/>
          </a:xfrm>
          <a:noFill/>
        </p:spPr>
        <p:txBody>
          <a:bodyPr wrap="none" rtlCol="0">
            <a:spAutoFit/>
          </a:bodyPr>
          <a:lstStyle>
            <a:lvl1pPr marL="0" indent="0"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zh-TW" dirty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6E3F-C085-405E-8097-3F2D3BC25C2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목차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옆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0"/>
            <a:ext cx="330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069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l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996059" y="2000240"/>
            <a:ext cx="5357836" cy="3429016"/>
          </a:xfrm>
        </p:spPr>
        <p:txBody>
          <a:bodyPr/>
          <a:lstStyle>
            <a:lvl1pPr>
              <a:lnSpc>
                <a:spcPct val="150000"/>
              </a:lnSpc>
              <a:defRPr lang="zh-TW" altLang="zh-TW" sz="12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05BE47CD-F3AD-4604-A7D6-82D43FED924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 txBox="1">
            <a:spLocks/>
          </p:cNvSpPr>
          <p:nvPr userDrawn="1"/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09" rIns="91418" bIns="45709"/>
          <a:lstStyle/>
          <a:p>
            <a:pPr algn="r" latinLnBrk="1"/>
            <a:fld id="{D5EE06C6-B3A8-435F-84C4-0320AB988FE7}" type="slidenum">
              <a:rPr lang="en-US" altLang="ko-KR" sz="1000" smtClean="0">
                <a:solidFill>
                  <a:prstClr val="black"/>
                </a:solidFill>
                <a:latin typeface="HY견고딕" pitchFamily="18" charset="-120"/>
                <a:ea typeface="HY견고딕" pitchFamily="18" charset="-120"/>
              </a:rPr>
              <a:pPr algn="r" latinLnBrk="1"/>
              <a:t>‹#›</a:t>
            </a:fld>
            <a:endParaRPr lang="en-US" altLang="ko-KR" sz="1000">
              <a:solidFill>
                <a:prstClr val="black"/>
              </a:solidFill>
              <a:latin typeface="HY견고딕" pitchFamily="18" charset="-120"/>
              <a:ea typeface="HY견고딕" pitchFamily="18" charset="-120"/>
            </a:endParaRPr>
          </a:p>
        </p:txBody>
      </p:sp>
      <p:pic>
        <p:nvPicPr>
          <p:cNvPr id="5" name="Picture 35" descr="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7" descr="간지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8" descr="Untitled-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9" descr="map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4357688"/>
            <a:ext cx="8782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958" y="304510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ctr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77547" y="2547141"/>
            <a:ext cx="5580528" cy="477834"/>
          </a:xfrm>
        </p:spPr>
        <p:txBody>
          <a:bodyPr anchor="ctr"/>
          <a:lstStyle>
            <a:lvl1pPr marL="0" indent="0" algn="ctr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70E6-D45E-4C9F-B8D2-B49822CAAD3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E2CDC-7A8C-4663-BB6C-2BAB4FE5601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C95F8-26D5-437D-8DCD-4995585583BD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 userDrawn="1"/>
        </p:nvSpPr>
        <p:spPr bwMode="auto">
          <a:xfrm>
            <a:off x="0" y="115888"/>
            <a:ext cx="468313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en-US" altLang="zh-TW">
              <a:latin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2475" y="6429375"/>
            <a:ext cx="1717675" cy="292100"/>
          </a:xfrm>
        </p:spPr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B52062BC-15E0-41FF-B671-6113D7B55C0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12F5-ADA0-43C0-A8CA-0ECDF61CA80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7EFD-11AA-456F-8E0C-9B7EFB0EC434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sz="half" idx="13"/>
          </p:nvPr>
        </p:nvSpPr>
        <p:spPr>
          <a:xfrm>
            <a:off x="457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9" name="내용 개체 틀 3"/>
          <p:cNvSpPr>
            <a:spLocks noGrp="1"/>
          </p:cNvSpPr>
          <p:nvPr>
            <p:ph sz="half" idx="14"/>
          </p:nvPr>
        </p:nvSpPr>
        <p:spPr>
          <a:xfrm>
            <a:off x="4648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449A8-2927-48FF-88A1-19E0E3C3E0E3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685800"/>
            <a:ext cx="6191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2" descr="지도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1143000"/>
            <a:ext cx="77819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3" descr="5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71675"/>
            <a:ext cx="6955706" cy="796863"/>
          </a:xfrm>
          <a:noFill/>
        </p:spPr>
        <p:txBody>
          <a:bodyPr wrap="none" rtlCol="0"/>
          <a:lstStyle>
            <a:lvl1pPr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1331" y="3639526"/>
            <a:ext cx="5519415" cy="604759"/>
          </a:xfrm>
          <a:noFill/>
        </p:spPr>
        <p:txBody>
          <a:bodyPr wrap="none" rtlCol="0">
            <a:spAutoFit/>
          </a:bodyPr>
          <a:lstStyle>
            <a:lvl1pPr marL="0" indent="0" algn="l" rtl="0" fontAlgn="base" latinLnBrk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zh-TW" dirty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6E3F-C085-405E-8097-3F2D3BC25C2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목차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1" descr="옆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825" y="0"/>
            <a:ext cx="330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069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l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1996059" y="2000240"/>
            <a:ext cx="5357836" cy="3429016"/>
          </a:xfrm>
        </p:spPr>
        <p:txBody>
          <a:bodyPr/>
          <a:lstStyle>
            <a:lvl1pPr>
              <a:lnSpc>
                <a:spcPct val="150000"/>
              </a:lnSpc>
              <a:defRPr lang="zh-TW" altLang="zh-TW" sz="1200"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05BE47CD-F3AD-4604-A7D6-82D43FED924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 txBox="1">
            <a:spLocks/>
          </p:cNvSpPr>
          <p:nvPr userDrawn="1"/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>
            <a:noFill/>
          </a:ln>
          <a:extLst/>
        </p:spPr>
        <p:txBody>
          <a:bodyPr lIns="91418" tIns="45709" rIns="91418" bIns="45709"/>
          <a:lstStyle/>
          <a:p>
            <a:pPr algn="r" latinLnBrk="1"/>
            <a:fld id="{D5EE06C6-B3A8-435F-84C4-0320AB988FE7}" type="slidenum">
              <a:rPr lang="en-US" altLang="ko-KR" sz="1000" smtClean="0">
                <a:solidFill>
                  <a:prstClr val="black"/>
                </a:solidFill>
                <a:latin typeface="HY견고딕" pitchFamily="18" charset="-120"/>
                <a:ea typeface="HY견고딕" pitchFamily="18" charset="-120"/>
              </a:rPr>
              <a:pPr algn="r" latinLnBrk="1"/>
              <a:t>‹#›</a:t>
            </a:fld>
            <a:endParaRPr lang="en-US" altLang="ko-KR" sz="1000">
              <a:solidFill>
                <a:prstClr val="black"/>
              </a:solidFill>
              <a:latin typeface="HY견고딕" pitchFamily="18" charset="-120"/>
              <a:ea typeface="HY견고딕" pitchFamily="18" charset="-120"/>
            </a:endParaRPr>
          </a:p>
        </p:txBody>
      </p:sp>
      <p:pic>
        <p:nvPicPr>
          <p:cNvPr id="5" name="Picture 35" descr="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7" descr="간지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8" descr="Untitled-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9" descr="map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4357688"/>
            <a:ext cx="8782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958" y="3045108"/>
            <a:ext cx="6955706" cy="796863"/>
          </a:xfrm>
          <a:noFill/>
          <a:ln w="9525">
            <a:noFill/>
            <a:miter lim="800000"/>
            <a:headEnd/>
            <a:tailEnd/>
          </a:ln>
        </p:spPr>
        <p:txBody>
          <a:bodyPr wrap="none" rtlCol="0"/>
          <a:lstStyle>
            <a:lvl1pPr marL="0" indent="0" algn="ctr" rtl="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None/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77547" y="2547141"/>
            <a:ext cx="5580528" cy="477834"/>
          </a:xfrm>
        </p:spPr>
        <p:txBody>
          <a:bodyPr anchor="ctr"/>
          <a:lstStyle>
            <a:lvl1pPr marL="0" indent="0" algn="ctr">
              <a:buNone/>
              <a:defRPr lang="zh-TW" altLang="zh-TW"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70E6-D45E-4C9F-B8D2-B49822CAAD32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E2CDC-7A8C-4663-BB6C-2BAB4FE5601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C95F8-26D5-437D-8DCD-4995585583BD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 userDrawn="1"/>
        </p:nvSpPr>
        <p:spPr bwMode="auto">
          <a:xfrm>
            <a:off x="0" y="115888"/>
            <a:ext cx="468313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en-US" altLang="zh-TW">
              <a:latin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2475" y="6429375"/>
            <a:ext cx="1717675" cy="292100"/>
          </a:xfrm>
        </p:spPr>
        <p:txBody>
          <a:bodyPr/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B52062BC-15E0-41FF-B671-6113D7B55C0C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37EFD-11AA-456F-8E0C-9B7EFB0EC434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zh-TW" dirty="0"/>
              <a:t>按一下以編輯母片標題樣式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19177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sz="half" idx="13"/>
          </p:nvPr>
        </p:nvSpPr>
        <p:spPr>
          <a:xfrm>
            <a:off x="457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9" name="내용 개체 틀 3"/>
          <p:cNvSpPr>
            <a:spLocks noGrp="1"/>
          </p:cNvSpPr>
          <p:nvPr>
            <p:ph sz="half" idx="14"/>
          </p:nvPr>
        </p:nvSpPr>
        <p:spPr>
          <a:xfrm>
            <a:off x="4648200" y="3643314"/>
            <a:ext cx="4038600" cy="242889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zh-TW" altLang="zh-TW" dirty="0"/>
              <a:t>按一下以編輯母片文字樣式</a:t>
            </a:r>
          </a:p>
          <a:p>
            <a:pPr lvl="1"/>
            <a:r>
              <a:rPr lang="zh-TW" altLang="zh-TW" dirty="0"/>
              <a:t>第二層</a:t>
            </a:r>
          </a:p>
          <a:p>
            <a:pPr lvl="2"/>
            <a:r>
              <a:rPr lang="zh-TW" altLang="zh-TW" dirty="0"/>
              <a:t>第三層</a:t>
            </a:r>
          </a:p>
          <a:p>
            <a:pPr lvl="3"/>
            <a:r>
              <a:rPr lang="zh-TW" altLang="zh-TW" dirty="0"/>
              <a:t>第四層</a:t>
            </a:r>
          </a:p>
          <a:p>
            <a:pPr lvl="4"/>
            <a:r>
              <a:rPr lang="zh-TW" altLang="zh-TW" dirty="0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449A8-2927-48FF-88A1-19E0E3C3E0E3}" type="slidenum">
              <a:rPr lang="en-US" altLang="ko-KR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D75B-BE3D-4602-A504-BD2EDFE1F0A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8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3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0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6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3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C4EF579C-E89C-441B-BF71-0981B93F406E}"/>
              </a:ext>
            </a:extLst>
          </p:cNvPr>
          <p:cNvSpPr/>
          <p:nvPr userDrawn="1"/>
        </p:nvSpPr>
        <p:spPr>
          <a:xfrm>
            <a:off x="-677107" y="-2360347"/>
            <a:ext cx="3936143" cy="5248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A480-D285-4031-BAC0-72E8ECD7EB8C}"/>
              </a:ext>
            </a:extLst>
          </p:cNvPr>
          <p:cNvSpPr/>
          <p:nvPr userDrawn="1"/>
        </p:nvSpPr>
        <p:spPr>
          <a:xfrm>
            <a:off x="8099272" y="5378450"/>
            <a:ext cx="1671638" cy="22288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 userDrawn="1"/>
        </p:nvSpPr>
        <p:spPr>
          <a:xfrm>
            <a:off x="208909" y="328612"/>
            <a:ext cx="8726183" cy="6200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B43-468C-4CE7-819B-D7BFFD8A252C}" type="datetimeFigureOut">
              <a:rPr lang="zh-TW" altLang="en-US" smtClean="0"/>
              <a:t>2022/2/18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59725" y="338994"/>
            <a:ext cx="7560000" cy="900000"/>
          </a:xfrm>
        </p:spPr>
        <p:txBody>
          <a:bodyPr>
            <a:normAutofit/>
          </a:bodyPr>
          <a:lstStyle>
            <a:lvl1pPr>
              <a:defRPr sz="27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525543" y="478706"/>
            <a:ext cx="434578" cy="568325"/>
            <a:chOff x="700723" y="478705"/>
            <a:chExt cx="579437" cy="568325"/>
          </a:xfrm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 rot="5400000" flipH="1">
              <a:off x="706279" y="473149"/>
              <a:ext cx="568325" cy="579437"/>
            </a:xfrm>
            <a:custGeom>
              <a:avLst/>
              <a:gdLst>
                <a:gd name="T0" fmla="*/ 75 w 151"/>
                <a:gd name="T1" fmla="*/ 0 h 151"/>
                <a:gd name="T2" fmla="*/ 151 w 151"/>
                <a:gd name="T3" fmla="*/ 76 h 151"/>
                <a:gd name="T4" fmla="*/ 75 w 151"/>
                <a:gd name="T5" fmla="*/ 151 h 151"/>
                <a:gd name="T6" fmla="*/ 0 w 151"/>
                <a:gd name="T7" fmla="*/ 76 h 151"/>
                <a:gd name="T8" fmla="*/ 75 w 151"/>
                <a:gd name="T9" fmla="*/ 0 h 151"/>
                <a:gd name="T10" fmla="*/ 75 w 151"/>
                <a:gd name="T11" fmla="*/ 4 h 151"/>
                <a:gd name="T12" fmla="*/ 147 w 151"/>
                <a:gd name="T13" fmla="*/ 76 h 151"/>
                <a:gd name="T14" fmla="*/ 75 w 151"/>
                <a:gd name="T15" fmla="*/ 147 h 151"/>
                <a:gd name="T16" fmla="*/ 4 w 151"/>
                <a:gd name="T17" fmla="*/ 76 h 151"/>
                <a:gd name="T18" fmla="*/ 75 w 151"/>
                <a:gd name="T1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117" y="0"/>
                    <a:pt x="151" y="34"/>
                    <a:pt x="151" y="76"/>
                  </a:cubicBezTo>
                  <a:cubicBezTo>
                    <a:pt x="151" y="117"/>
                    <a:pt x="117" y="151"/>
                    <a:pt x="75" y="151"/>
                  </a:cubicBezTo>
                  <a:cubicBezTo>
                    <a:pt x="34" y="151"/>
                    <a:pt x="0" y="117"/>
                    <a:pt x="0" y="76"/>
                  </a:cubicBezTo>
                  <a:cubicBezTo>
                    <a:pt x="0" y="34"/>
                    <a:pt x="34" y="0"/>
                    <a:pt x="75" y="0"/>
                  </a:cubicBezTo>
                  <a:close/>
                  <a:moveTo>
                    <a:pt x="75" y="4"/>
                  </a:moveTo>
                  <a:cubicBezTo>
                    <a:pt x="115" y="4"/>
                    <a:pt x="147" y="36"/>
                    <a:pt x="147" y="76"/>
                  </a:cubicBezTo>
                  <a:cubicBezTo>
                    <a:pt x="147" y="115"/>
                    <a:pt x="115" y="147"/>
                    <a:pt x="75" y="147"/>
                  </a:cubicBezTo>
                  <a:cubicBezTo>
                    <a:pt x="36" y="147"/>
                    <a:pt x="4" y="115"/>
                    <a:pt x="4" y="76"/>
                  </a:cubicBezTo>
                  <a:cubicBezTo>
                    <a:pt x="4" y="36"/>
                    <a:pt x="36" y="4"/>
                    <a:pt x="75" y="4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rot="5400000" flipH="1">
              <a:off x="754698" y="524743"/>
              <a:ext cx="471487" cy="477837"/>
            </a:xfrm>
            <a:prstGeom prst="ellipse">
              <a:avLst/>
            </a:prstGeom>
            <a:solidFill>
              <a:srgbClr val="E84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 rot="5400000" flipH="1">
              <a:off x="769780" y="538237"/>
              <a:ext cx="441325" cy="449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 rot="5400000" flipH="1">
              <a:off x="770573" y="558081"/>
              <a:ext cx="387350" cy="409575"/>
            </a:xfrm>
            <a:custGeom>
              <a:avLst/>
              <a:gdLst>
                <a:gd name="T0" fmla="*/ 84 w 103"/>
                <a:gd name="T1" fmla="*/ 97 h 107"/>
                <a:gd name="T2" fmla="*/ 51 w 103"/>
                <a:gd name="T3" fmla="*/ 107 h 107"/>
                <a:gd name="T4" fmla="*/ 19 w 103"/>
                <a:gd name="T5" fmla="*/ 97 h 107"/>
                <a:gd name="T6" fmla="*/ 19 w 103"/>
                <a:gd name="T7" fmla="*/ 51 h 107"/>
                <a:gd name="T8" fmla="*/ 0 w 103"/>
                <a:gd name="T9" fmla="*/ 51 h 107"/>
                <a:gd name="T10" fmla="*/ 51 w 103"/>
                <a:gd name="T11" fmla="*/ 0 h 107"/>
                <a:gd name="T12" fmla="*/ 103 w 103"/>
                <a:gd name="T13" fmla="*/ 51 h 107"/>
                <a:gd name="T14" fmla="*/ 84 w 103"/>
                <a:gd name="T15" fmla="*/ 51 h 107"/>
                <a:gd name="T16" fmla="*/ 84 w 103"/>
                <a:gd name="T17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84" y="97"/>
                  </a:moveTo>
                  <a:cubicBezTo>
                    <a:pt x="74" y="103"/>
                    <a:pt x="63" y="107"/>
                    <a:pt x="51" y="107"/>
                  </a:cubicBezTo>
                  <a:cubicBezTo>
                    <a:pt x="39" y="107"/>
                    <a:pt x="28" y="103"/>
                    <a:pt x="19" y="9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97"/>
                    <a:pt x="84" y="97"/>
                    <a:pt x="84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97" y="426720"/>
            <a:ext cx="904601" cy="3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CD37-4315-4B0F-8796-163C5E73C75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8FC6-88E5-44BC-927A-4305B2FA111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62FA-0678-4EAB-827D-F4232EF8418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C4AD-4D61-45B8-AE56-E54E64B531C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FFA0-EFCF-4685-930C-25612203DE3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DDCC31-B220-4D29-94D5-DE4294B51AF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5F6733-8B5D-4A38-8D67-D17EDC56F4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6" r:id="rId12"/>
    <p:sldLayoutId id="214748372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27"/>
          <p:cNvPicPr>
            <a:picLocks noChangeAspect="1" noChangeArrowheads="1"/>
          </p:cNvPicPr>
          <p:nvPr userDrawn="1"/>
        </p:nvPicPr>
        <p:blipFill>
          <a:blip r:embed="rId10" cstate="print"/>
          <a:srcRect t="13333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6" descr="27"/>
          <p:cNvPicPr>
            <a:picLocks noChangeAspect="1" noChangeArrowheads="1"/>
          </p:cNvPicPr>
          <p:nvPr userDrawn="1"/>
        </p:nvPicPr>
        <p:blipFill>
          <a:blip r:embed="rId10" cstate="print"/>
          <a:srcRect b="86667"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2" descr="26"/>
          <p:cNvPicPr>
            <a:picLocks noChangeAspect="1" noChangeArrowheads="1"/>
          </p:cNvPicPr>
          <p:nvPr userDrawn="1"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0" y="2152650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000">
                <a:solidFill>
                  <a:schemeClr val="tx1"/>
                </a:solidFill>
                <a:latin typeface="HY견고딕" pitchFamily="18" charset="-120"/>
                <a:ea typeface="HY견고딕" pitchFamily="18" charset="-120"/>
              </a:defRPr>
            </a:lvl1pPr>
          </a:lstStyle>
          <a:p>
            <a:fld id="{2E6E6D59-387A-4645-B3C9-9A9974C6D38F}" type="slidenum">
              <a:rPr lang="en-US" altLang="ko-KR" smtClean="0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4613"/>
            <a:ext cx="8316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282575" y="282575"/>
            <a:ext cx="58738" cy="366713"/>
          </a:xfrm>
          <a:prstGeom prst="rect">
            <a:avLst/>
          </a:prstGeom>
          <a:solidFill>
            <a:srgbClr val="0066FF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Char char="§"/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zh-TW" altLang="zh-TW" sz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3pPr>
      <a:lvl4pPr marL="1600200" indent="-2301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5pPr>
      <a:lvl6pPr marL="25130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27"/>
          <p:cNvPicPr>
            <a:picLocks noChangeAspect="1" noChangeArrowheads="1"/>
          </p:cNvPicPr>
          <p:nvPr userDrawn="1"/>
        </p:nvPicPr>
        <p:blipFill>
          <a:blip r:embed="rId16" cstate="print"/>
          <a:srcRect t="13333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6" descr="27"/>
          <p:cNvPicPr>
            <a:picLocks noChangeAspect="1" noChangeArrowheads="1"/>
          </p:cNvPicPr>
          <p:nvPr userDrawn="1"/>
        </p:nvPicPr>
        <p:blipFill>
          <a:blip r:embed="rId16" cstate="print"/>
          <a:srcRect b="86667"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2" descr="26"/>
          <p:cNvPicPr>
            <a:picLocks noChangeAspect="1" noChangeArrowheads="1"/>
          </p:cNvPicPr>
          <p:nvPr userDrawn="1"/>
        </p:nvPicPr>
        <p:blipFill>
          <a:blip r:embed="rId17" cstate="print">
            <a:grayscl/>
          </a:blip>
          <a:srcRect/>
          <a:stretch>
            <a:fillRect/>
          </a:stretch>
        </p:blipFill>
        <p:spPr bwMode="auto">
          <a:xfrm>
            <a:off x="0" y="2152650"/>
            <a:ext cx="9144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/>
              <a:t>按一下以編輯母片文字樣式</a:t>
            </a:r>
          </a:p>
          <a:p>
            <a:pPr lvl="1"/>
            <a:r>
              <a:rPr lang="zh-TW" altLang="zh-TW"/>
              <a:t>第二層</a:t>
            </a:r>
          </a:p>
          <a:p>
            <a:pPr lvl="2"/>
            <a:r>
              <a:rPr lang="zh-TW" altLang="zh-TW"/>
              <a:t>第三層</a:t>
            </a:r>
          </a:p>
          <a:p>
            <a:pPr lvl="3"/>
            <a:r>
              <a:rPr lang="zh-TW" altLang="zh-TW"/>
              <a:t>第四層</a:t>
            </a:r>
          </a:p>
          <a:p>
            <a:pPr lvl="4"/>
            <a:r>
              <a:rPr lang="zh-TW" altLang="zh-TW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6429375"/>
            <a:ext cx="1717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000">
                <a:solidFill>
                  <a:schemeClr val="tx1"/>
                </a:solidFill>
                <a:latin typeface="HY견고딕" pitchFamily="18" charset="-120"/>
                <a:ea typeface="HY견고딕" pitchFamily="18" charset="-120"/>
              </a:defRPr>
            </a:lvl1pPr>
          </a:lstStyle>
          <a:p>
            <a:fld id="{2E6E6D59-387A-4645-B3C9-9A9974C6D38F}" type="slidenum">
              <a:rPr lang="en-US" altLang="ko-KR" smtClean="0">
                <a:solidFill>
                  <a:prstClr val="black"/>
                </a:solidFill>
              </a:rPr>
              <a:pPr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74613"/>
            <a:ext cx="8316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/>
              <a:t>按一下以編輯母片標題樣式</a:t>
            </a:r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282575" y="282575"/>
            <a:ext cx="58738" cy="366713"/>
          </a:xfrm>
          <a:prstGeom prst="rect">
            <a:avLst/>
          </a:prstGeom>
          <a:solidFill>
            <a:srgbClr val="0066FF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latinLnBrk="1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Font typeface="Wingdings" pitchFamily="2" charset="2"/>
              <a:buChar char="§"/>
              <a:defRPr kumimoji="1" sz="13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spcBef>
                <a:spcPct val="50000"/>
              </a:spcBef>
              <a:buClr>
                <a:srgbClr val="0058DA"/>
              </a:buClr>
              <a:buFont typeface="Wingdings" panose="05000000000000000000" pitchFamily="2" charset="2"/>
              <a:buChar char="§"/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zh-TW" altLang="zh-TW" sz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200">
          <a:solidFill>
            <a:schemeClr val="tx1"/>
          </a:solidFill>
          <a:latin typeface="HY견고딕" pitchFamily="18" charset="-127"/>
          <a:ea typeface="HY견고딕" pitchFamily="18" charset="-127"/>
          <a:cs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tx1"/>
          </a:solidFill>
          <a:latin typeface="Arial" charset="0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3pPr>
      <a:lvl4pPr marL="1600200" indent="-2301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4pPr>
      <a:lvl5pPr marL="2055813" indent="-2270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rgbClr val="5F5F5F"/>
          </a:solidFill>
          <a:latin typeface="+mn-lt"/>
          <a:ea typeface="HY견고딕" pitchFamily="18" charset="-127"/>
          <a:cs typeface="Arial" charset="0"/>
        </a:defRPr>
      </a:lvl5pPr>
      <a:lvl6pPr marL="25130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cac.edu.tw/apply111/query.php" TargetMode="Externa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cac.edu.tw/apply111/dataupload.php" TargetMode="Externa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enggao.com/IsFirst/Login.aspx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hyperlink" Target="http://www.jhenggao.com/IsFirs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enggao.com/IsFirst/Login.aspx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hyperlink" Target="http://estars.jhenggao.com/eSTARS_NN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hinher.gitbook.io/-13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oh.tw/" TargetMode="External"/><Relationship Id="rId2" Type="http://schemas.openxmlformats.org/officeDocument/2006/relationships/hyperlink" Target="https://k12.nnkieh.tn.edu.tw/modules/tadnews/page.php?nsn=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843808" y="3284984"/>
            <a:ext cx="4248472" cy="79208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1" i="0" u="none" strike="noStrike" kern="1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華康中特圓體(P)" pitchFamily="34" charset="-120"/>
              <a:ea typeface="華康中特圓體(P)" pitchFamily="34" charset="-120"/>
              <a:cs typeface="+mn-cs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6156176" y="5013176"/>
            <a:ext cx="26638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註冊組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 </a:t>
            </a:r>
            <a:r>
              <a:rPr lang="zh-TW" altLang="en-US" sz="2000" noProof="0" dirty="0" smtClean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陳汝</a:t>
            </a:r>
            <a:r>
              <a:rPr lang="zh-TW" altLang="en-US" sz="2000" noProof="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婷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華康竹風體W4" pitchFamily="65" charset="-120"/>
              <a:ea typeface="華康竹風體W4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華康竹風體W4" pitchFamily="65" charset="-120"/>
                <a:ea typeface="華康竹風體W4" pitchFamily="65" charset="-120"/>
                <a:cs typeface="+mn-cs"/>
              </a:rPr>
              <a:t>日期：</a:t>
            </a:r>
            <a:r>
              <a:rPr kumimoji="1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2022.</a:t>
            </a:r>
            <a:r>
              <a:rPr kumimoji="1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華康竹風體W4" pitchFamily="65" charset="-120"/>
                <a:cs typeface="DejaVu Sans Light" pitchFamily="34" charset="0"/>
              </a:rPr>
              <a:t> </a:t>
            </a:r>
            <a:r>
              <a:rPr kumimoji="1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華康竹風體W4" pitchFamily="65" charset="-120"/>
                <a:cs typeface="DejaVu Sans Light" pitchFamily="34" charset="0"/>
              </a:rPr>
              <a:t>0</a:t>
            </a:r>
            <a:r>
              <a:rPr kumimoji="1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2.21</a:t>
            </a: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611560" y="692696"/>
            <a:ext cx="2847975" cy="2197100"/>
            <a:chOff x="446390" y="1318700"/>
            <a:chExt cx="2416102" cy="2197417"/>
          </a:xfrm>
        </p:grpSpPr>
        <p:sp>
          <p:nvSpPr>
            <p:cNvPr id="9" name="文字方塊 13"/>
            <p:cNvSpPr txBox="1"/>
            <p:nvPr/>
          </p:nvSpPr>
          <p:spPr>
            <a:xfrm rot="943969">
              <a:off x="446390" y="1318700"/>
              <a:ext cx="1371531" cy="14465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800" b="0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華康中特圓體(P)" pitchFamily="34" charset="-120"/>
                  <a:ea typeface="華康中特圓體(P)" pitchFamily="34" charset="-120"/>
                  <a:cs typeface="+mn-cs"/>
                </a:rPr>
                <a:t>大</a:t>
              </a:r>
              <a:endParaRPr kumimoji="1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 rot="21171886">
              <a:off x="1620224" y="2075957"/>
              <a:ext cx="1242268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800" b="0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華康中特圓體(P)" pitchFamily="34" charset="-120"/>
                  <a:ea typeface="華康中特圓體(P)" pitchFamily="34" charset="-120"/>
                  <a:cs typeface="+mn-cs"/>
                </a:rPr>
                <a:t>學</a:t>
              </a:r>
              <a:endParaRPr kumimoji="1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1176337">
            <a:off x="112193" y="1966556"/>
            <a:ext cx="2007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新細明體" pitchFamily="18" charset="-120"/>
                <a:cs typeface="+mn-cs"/>
              </a:rPr>
              <a:t>111</a:t>
            </a:r>
            <a:endParaRPr kumimoji="1" lang="zh-TW" alt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7D3C4A">
                      <a:shade val="20000"/>
                      <a:satMod val="200000"/>
                    </a:srgbClr>
                  </a:gs>
                  <a:gs pos="78000">
                    <a:srgbClr val="7D3C4A">
                      <a:tint val="90000"/>
                      <a:shade val="89000"/>
                      <a:satMod val="220000"/>
                    </a:srgbClr>
                  </a:gs>
                  <a:gs pos="100000">
                    <a:srgbClr val="7D3C4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627784" y="3356992"/>
            <a:ext cx="4464496" cy="187220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0" cap="none" spc="0" normalizeH="0" baseline="0" noProof="0" dirty="0" smtClean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大學</a:t>
            </a:r>
            <a:r>
              <a:rPr lang="zh-TW" altLang="en-US" sz="3600" b="1" kern="10" dirty="0" smtClean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特圓體(P)" pitchFamily="34" charset="-120"/>
                <a:ea typeface="華康中特圓體(P)" pitchFamily="34" charset="-120"/>
              </a:rPr>
              <a:t>申請暨科大</a:t>
            </a:r>
            <a:r>
              <a:rPr kumimoji="1" lang="zh-TW" altLang="en-US" sz="3600" b="1" i="0" u="none" strike="noStrike" kern="10" cap="none" spc="0" normalizeH="0" baseline="0" noProof="0" dirty="0" smtClean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入學</a:t>
            </a:r>
            <a:endParaRPr kumimoji="1" lang="zh-TW" alt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rgbClr val="7D3C4A">
                      <a:shade val="20000"/>
                      <a:satMod val="200000"/>
                    </a:srgbClr>
                  </a:gs>
                  <a:gs pos="78000">
                    <a:srgbClr val="7D3C4A">
                      <a:tint val="90000"/>
                      <a:shade val="89000"/>
                      <a:satMod val="220000"/>
                    </a:srgbClr>
                  </a:gs>
                  <a:gs pos="100000">
                    <a:srgbClr val="7D3C4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華康中特圓體(P)" pitchFamily="34" charset="-120"/>
              <a:ea typeface="華康中特圓體(P)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校內作業說明會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78000" y="2251755"/>
            <a:ext cx="8388000" cy="2354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66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sz="6600" b="1" dirty="0">
              <a:ln>
                <a:solidFill>
                  <a:srgbClr val="002060"/>
                </a:solidFill>
              </a:ln>
              <a:gradFill>
                <a:gsLst>
                  <a:gs pos="0">
                    <a:prstClr val="white"/>
                  </a:gs>
                  <a:gs pos="100000">
                    <a:srgbClr val="FFFF99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zh-TW" alt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大學個人申請</a:t>
            </a:r>
            <a:endParaRPr lang="en-US" altLang="zh-TW" sz="6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9A67B-B182-44F2-9E33-69A77AF082AE}" type="slidenum">
              <a:rPr lang="en-US" altLang="ko-KR">
                <a:solidFill>
                  <a:prstClr val="black"/>
                </a:solidFill>
                <a:cs typeface="Arial" charset="0"/>
              </a:rPr>
              <a:pPr/>
              <a:t>11</a:t>
            </a:fld>
            <a:endParaRPr lang="en-US" altLang="ko-K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4872"/>
            <a:ext cx="8315325" cy="769419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個人申請</a:t>
            </a:r>
            <a:endParaRPr lang="zh-TW" altLang="en-US" sz="2600" dirty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31800" y="808450"/>
            <a:ext cx="8280400" cy="5795962"/>
            <a:chOff x="838200" y="1066800"/>
            <a:chExt cx="7464425" cy="5378450"/>
          </a:xfrm>
        </p:grpSpPr>
        <p:sp>
          <p:nvSpPr>
            <p:cNvPr id="10246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>
                <a:lnSpc>
                  <a:spcPct val="110000"/>
                </a:lnSpc>
                <a:buClr>
                  <a:srgbClr val="0058DA"/>
                </a:buClr>
              </a:pPr>
              <a:endParaRPr lang="ko-KR" altLang="en-US" b="1">
                <a:solidFill>
                  <a:prstClr val="black"/>
                </a:solidFill>
                <a:latin typeface="微軟正黑體" pitchFamily="34" charset="-120"/>
                <a:ea typeface="HY견고딕" pitchFamily="18" charset="-120"/>
                <a:cs typeface="Arial" charset="0"/>
              </a:endParaRPr>
            </a:p>
          </p:txBody>
        </p:sp>
        <p:sp>
          <p:nvSpPr>
            <p:cNvPr id="10247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1300">
                <a:solidFill>
                  <a:srgbClr val="292929"/>
                </a:solidFill>
                <a:latin typeface="HY헤드라인M" pitchFamily="18" charset="-120"/>
              </a:endParaRPr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dirty="0">
                <a:solidFill>
                  <a:prstClr val="white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54831" y="1283971"/>
            <a:ext cx="8027988" cy="51768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 fontAlgn="auto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報名資格與限制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127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kumimoji="0" lang="zh-TW" altLang="en-US" sz="22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200" dirty="0" smtClean="0"/>
              <a:t>111</a:t>
            </a:r>
            <a:r>
              <a:rPr lang="zh-TW" altLang="en-US" sz="2200" dirty="0" smtClean="0"/>
              <a:t>學年</a:t>
            </a:r>
            <a:r>
              <a:rPr lang="zh-TW" altLang="en-US" sz="2200" dirty="0"/>
              <a:t>度大學「繁星推薦」入學</a:t>
            </a:r>
            <a:r>
              <a:rPr lang="zh-TW" altLang="en-US" sz="2200" b="1" dirty="0">
                <a:solidFill>
                  <a:srgbClr val="C00000"/>
                </a:solidFill>
              </a:rPr>
              <a:t>第一類學群至第七類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r>
              <a:rPr lang="en-US" altLang="zh-TW" sz="2200" b="1" dirty="0">
                <a:solidFill>
                  <a:srgbClr val="C00000"/>
                </a:solidFill>
              </a:rPr>
              <a:t>     </a:t>
            </a:r>
            <a:r>
              <a:rPr lang="zh-TW" altLang="en-US" sz="2200" b="1" dirty="0">
                <a:solidFill>
                  <a:srgbClr val="C00000"/>
                </a:solidFill>
              </a:rPr>
              <a:t>      學群錄取生</a:t>
            </a:r>
            <a:r>
              <a:rPr lang="zh-TW" altLang="en-US" sz="2200" dirty="0">
                <a:solidFill>
                  <a:srgbClr val="C00000"/>
                </a:solidFill>
              </a:rPr>
              <a:t>，</a:t>
            </a:r>
            <a:r>
              <a:rPr lang="zh-TW" altLang="en-US" sz="2200" b="1" dirty="0">
                <a:solidFill>
                  <a:srgbClr val="C00000"/>
                </a:solidFill>
              </a:rPr>
              <a:t>一律不得參加「個人申請」報名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457200" indent="-188913">
              <a:lnSpc>
                <a:spcPct val="150000"/>
              </a:lnSpc>
              <a:spcBef>
                <a:spcPts val="600"/>
              </a:spcBef>
            </a:pPr>
            <a:r>
              <a:rPr lang="zh-TW" altLang="en-US" sz="2200" dirty="0"/>
              <a:t> </a:t>
            </a:r>
            <a:r>
              <a:rPr lang="en-US" altLang="zh-TW" sz="2200" dirty="0"/>
              <a:t>2.  </a:t>
            </a:r>
            <a:r>
              <a:rPr lang="zh-TW" altLang="en-US" sz="2200" dirty="0" smtClean="0"/>
              <a:t>通過</a:t>
            </a:r>
            <a:r>
              <a:rPr lang="en-US" altLang="zh-TW" sz="2200" dirty="0" smtClean="0"/>
              <a:t>111</a:t>
            </a:r>
            <a:r>
              <a:rPr lang="zh-TW" altLang="en-US" sz="2200" dirty="0" smtClean="0"/>
              <a:t>學年</a:t>
            </a:r>
            <a:r>
              <a:rPr lang="zh-TW" altLang="en-US" sz="2200" dirty="0"/>
              <a:t>度大學「繁星推薦」入學第八類學群第一</a:t>
            </a:r>
            <a:endParaRPr lang="en-US" altLang="zh-TW" sz="2200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zh-TW" altLang="en-US" sz="2200" dirty="0"/>
              <a:t>         階段篩選之考生，不得再報名同一所大學之醫學</a:t>
            </a:r>
            <a:r>
              <a:rPr lang="zh-TW" altLang="en-US" sz="2200" dirty="0" smtClean="0"/>
              <a:t>系或牙醫  </a:t>
            </a:r>
            <a:endParaRPr lang="en-US" altLang="zh-TW" sz="22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 學系。</a:t>
            </a:r>
            <a:endParaRPr lang="en-US" altLang="zh-TW" sz="2200" dirty="0"/>
          </a:p>
          <a:p>
            <a:pPr marL="90488" indent="-358775" eaLnBrk="1" latinLnBrk="1" hangingPunct="1">
              <a:lnSpc>
                <a:spcPct val="150000"/>
              </a:lnSpc>
              <a:spcBef>
                <a:spcPts val="600"/>
              </a:spcBef>
              <a:buClr>
                <a:srgbClr val="384DC0"/>
              </a:buClr>
            </a:pPr>
            <a:r>
              <a:rPr lang="zh-TW" altLang="en-US" sz="2200" dirty="0"/>
              <a:t>    </a:t>
            </a:r>
            <a:r>
              <a:rPr lang="en-US" altLang="zh-TW" sz="2200" dirty="0"/>
              <a:t>3. </a:t>
            </a:r>
            <a:r>
              <a:rPr kumimoji="0" lang="zh-TW" altLang="en-US" sz="2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</a:t>
            </a:r>
            <a:r>
              <a:rPr kumimoji="0" lang="en-US" altLang="zh-TW" sz="2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111</a:t>
            </a:r>
            <a:r>
              <a:rPr kumimoji="0" lang="zh-TW" altLang="en-US" sz="2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學年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度大學辦理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特殊選才招生計畫</a:t>
            </a:r>
            <a:r>
              <a:rPr kumimoji="0"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錄取且未依</a:t>
            </a:r>
            <a:endParaRPr kumimoji="0"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90488" indent="-358775" eaLnBrk="1" latinLnBrk="1" hangingPunct="1">
              <a:lnSpc>
                <a:spcPct val="150000"/>
              </a:lnSpc>
              <a:spcBef>
                <a:spcPts val="600"/>
              </a:spcBef>
              <a:buClr>
                <a:srgbClr val="384DC0"/>
              </a:buClr>
              <a:buFont typeface="Wingdings" pitchFamily="2" charset="2"/>
              <a:buNone/>
            </a:pPr>
            <a:r>
              <a:rPr kumimoji="0" lang="zh-TW" altLang="en-US" sz="2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　限放棄入學資格之考生</a:t>
            </a:r>
            <a:r>
              <a:rPr kumimoji="0" lang="zh-TW" altLang="en-US" sz="22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，一律不得報名本學年度大學「</a:t>
            </a:r>
            <a:endParaRPr kumimoji="0" lang="en-US" altLang="zh-TW" sz="22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90488" indent="-358775" eaLnBrk="1" latinLnBrk="1" hangingPunct="1">
              <a:lnSpc>
                <a:spcPct val="150000"/>
              </a:lnSpc>
              <a:spcBef>
                <a:spcPts val="600"/>
              </a:spcBef>
              <a:buClr>
                <a:srgbClr val="384DC0"/>
              </a:buClr>
              <a:buFont typeface="Wingdings" pitchFamily="2" charset="2"/>
              <a:buNone/>
            </a:pPr>
            <a:r>
              <a:rPr kumimoji="0" lang="zh-TW" altLang="en-US" sz="2200" dirty="0">
                <a:solidFill>
                  <a:srgbClr val="2C2C2C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　      個人申請」入學招生。</a:t>
            </a:r>
            <a:endParaRPr kumimoji="0" lang="en-US" altLang="zh-TW" sz="2200" dirty="0">
              <a:solidFill>
                <a:srgbClr val="2C2C2C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74872"/>
            <a:ext cx="8315325" cy="769419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個人申請</a:t>
            </a:r>
            <a:endParaRPr lang="zh-TW" altLang="en-US" sz="2600" dirty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31800" y="931863"/>
            <a:ext cx="8280400" cy="5795962"/>
            <a:chOff x="838200" y="1066800"/>
            <a:chExt cx="7464425" cy="5378450"/>
          </a:xfrm>
        </p:grpSpPr>
        <p:sp>
          <p:nvSpPr>
            <p:cNvPr id="10246" name="Rectangle 43"/>
            <p:cNvSpPr>
              <a:spLocks noChangeArrowheads="1"/>
            </p:cNvSpPr>
            <p:nvPr/>
          </p:nvSpPr>
          <p:spPr bwMode="auto">
            <a:xfrm>
              <a:off x="838200" y="1419225"/>
              <a:ext cx="7464425" cy="5026025"/>
            </a:xfrm>
            <a:prstGeom prst="rect">
              <a:avLst/>
            </a:prstGeom>
            <a:gradFill rotWithShape="1">
              <a:gsLst>
                <a:gs pos="0">
                  <a:srgbClr val="C7D6DF">
                    <a:alpha val="39000"/>
                  </a:srgbClr>
                </a:gs>
                <a:gs pos="100000">
                  <a:srgbClr val="FFFFFF">
                    <a:alpha val="37999"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1">
                <a:lnSpc>
                  <a:spcPct val="110000"/>
                </a:lnSpc>
                <a:buClr>
                  <a:srgbClr val="0058DA"/>
                </a:buClr>
              </a:pPr>
              <a:endParaRPr lang="ko-KR" altLang="en-US" b="1">
                <a:solidFill>
                  <a:prstClr val="black"/>
                </a:solidFill>
                <a:latin typeface="微軟正黑體" pitchFamily="34" charset="-120"/>
                <a:ea typeface="HY견고딕" pitchFamily="18" charset="-120"/>
                <a:cs typeface="Arial" charset="0"/>
              </a:endParaRPr>
            </a:p>
          </p:txBody>
        </p:sp>
        <p:sp>
          <p:nvSpPr>
            <p:cNvPr id="10247" name="Line 48"/>
            <p:cNvSpPr>
              <a:spLocks noChangeShapeType="1"/>
            </p:cNvSpPr>
            <p:nvPr/>
          </p:nvSpPr>
          <p:spPr bwMode="auto">
            <a:xfrm>
              <a:off x="847725" y="6400800"/>
              <a:ext cx="7454900" cy="0"/>
            </a:xfrm>
            <a:prstGeom prst="line">
              <a:avLst/>
            </a:prstGeom>
            <a:noFill/>
            <a:ln w="19050">
              <a:solidFill>
                <a:srgbClr val="44752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1300">
                <a:solidFill>
                  <a:srgbClr val="292929"/>
                </a:solidFill>
                <a:latin typeface="HY헤드라인M" pitchFamily="18" charset="-120"/>
              </a:endParaRPr>
            </a:p>
          </p:txBody>
        </p:sp>
        <p:sp>
          <p:nvSpPr>
            <p:cNvPr id="6" name="직사각형 13"/>
            <p:cNvSpPr/>
            <p:nvPr/>
          </p:nvSpPr>
          <p:spPr bwMode="auto">
            <a:xfrm>
              <a:off x="838200" y="1066800"/>
              <a:ext cx="7458701" cy="334403"/>
            </a:xfrm>
            <a:prstGeom prst="rect">
              <a:avLst/>
            </a:prstGeom>
            <a:gradFill>
              <a:gsLst>
                <a:gs pos="0">
                  <a:srgbClr val="92BC3E"/>
                </a:gs>
                <a:gs pos="50000">
                  <a:srgbClr val="3C6C03"/>
                </a:gs>
                <a:gs pos="51000">
                  <a:srgbClr val="305C00"/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anose="05000000000000000000" pitchFamily="2" charset="2"/>
                <a:buChar char="§"/>
                <a:defRPr/>
              </a:pPr>
              <a:endParaRPr lang="ko-KR" altLang="en-US" dirty="0">
                <a:solidFill>
                  <a:prstClr val="white"/>
                </a:solidFill>
                <a:latin typeface="微軟正黑體" pitchFamily="34" charset="-120"/>
                <a:ea typeface="HY견고딕" pitchFamily="18" charset="-127"/>
              </a:endParaRPr>
            </a:p>
          </p:txBody>
        </p:sp>
      </p:grp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39552" y="1556792"/>
            <a:ext cx="8027988" cy="46136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fontAlgn="auto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報名費</a:t>
            </a:r>
            <a:endParaRPr kumimoji="0" lang="en-US" altLang="zh-TW" sz="2400" b="1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fontAlgn="auto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考生每申請一校系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0"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校系為限</a:t>
            </a:r>
            <a:r>
              <a:rPr kumimoji="0"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742950" lvl="1" indent="-285750" fontAlgn="auto" latin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低收入戶考生：全免優待</a:t>
            </a:r>
            <a:r>
              <a:rPr kumimoji="0"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endParaRPr kumimoji="0"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 fontAlgn="auto" latin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Arial" panose="020B0604020202020204" pitchFamily="34" charset="0"/>
              <a:buChar char="•"/>
              <a:defRPr/>
            </a:pP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中低收入戶考生：</a:t>
            </a:r>
            <a:r>
              <a:rPr kumimoji="0"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每申請一校系</a:t>
            </a: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0"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kumimoji="0" lang="zh-TW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元整</a:t>
            </a:r>
            <a:endParaRPr kumimoji="0" lang="en-US" altLang="zh-TW" sz="20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fontAlgn="auto" latinLnBrk="1">
              <a:lnSpc>
                <a:spcPts val="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8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6088" indent="-446088" fontAlgn="auto" latinLnBrk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r>
              <a:rPr kumimoji="0" lang="zh-TW" altLang="en-US" sz="2400" b="1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重要注意</a:t>
            </a:r>
            <a:r>
              <a:rPr kumimoji="0" lang="zh-TW" altLang="en-US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kumimoji="0" lang="zh-TW" altLang="en-US" dirty="0">
                <a:solidFill>
                  <a:srgbClr val="2C2C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200" b="1" dirty="0">
                <a:solidFill>
                  <a:srgbClr val="C00000"/>
                </a:solidFill>
                <a:latin typeface="+mj-ea"/>
                <a:ea typeface="+mj-ea"/>
              </a:rPr>
              <a:t>報名時，應審慎考量所申請之校系第二階段指定項目甄試日期重疊情形。</a:t>
            </a:r>
          </a:p>
          <a:p>
            <a:pPr marL="446088" indent="-446088" fontAlgn="auto" latinLnBrk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0058DA"/>
              </a:buClr>
              <a:buFont typeface="Wingdings" panose="05000000000000000000" pitchFamily="2" charset="2"/>
              <a:buChar char="n"/>
              <a:defRPr/>
            </a:pPr>
            <a:endParaRPr kumimoji="0" lang="en-US" altLang="zh-TW" sz="2000" dirty="0">
              <a:solidFill>
                <a:srgbClr val="2C2C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02570"/>
              </p:ext>
            </p:extLst>
          </p:nvPr>
        </p:nvGraphicFramePr>
        <p:xfrm>
          <a:off x="899592" y="1340768"/>
          <a:ext cx="7222432" cy="43167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6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2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111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學年度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110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學年度</a:t>
                      </a: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2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招生學校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68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69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2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招生學系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組</a:t>
                      </a:r>
                      <a:r>
                        <a:rPr lang="en-US" altLang="zh-TW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總數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2,195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2,181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0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招生名額總數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55,810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2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含願景組名額總數</a:t>
                      </a:r>
                      <a:r>
                        <a:rPr lang="en-US" altLang="zh-TW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123)</a:t>
                      </a:r>
                      <a:endParaRPr lang="zh-TW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55,541</a:t>
                      </a:r>
                    </a:p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含願景組名額總數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107)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2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14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12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000" b="1">
                          <a:solidFill>
                            <a:schemeClr val="tx1"/>
                          </a:solidFill>
                          <a:latin typeface="Arial" pitchFamily="34" charset="0"/>
                          <a:ea typeface="산돌고딕 M"/>
                          <a:cs typeface="산돌고딕 M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原住民外加名額總數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3,291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3,317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離島外加名額總數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259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260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2460625281"/>
                  </a:ext>
                </a:extLst>
              </a:tr>
              <a:tr h="59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18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願景計畫外加名額總數</a:t>
                      </a: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426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410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68" marR="68568" marT="34277" marB="34277" anchor="ctr" horzOverflow="overflow"/>
                </a:tc>
                <a:extLst>
                  <a:ext uri="{0D108BD9-81ED-4DB2-BD59-A6C34878D82A}">
                    <a16:rowId xmlns:a16="http://schemas.microsoft.com/office/drawing/2014/main" val="3744490025"/>
                  </a:ext>
                </a:extLst>
              </a:tr>
            </a:tbl>
          </a:graphicData>
        </a:graphic>
      </p:graphicFrame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5726907"/>
            <a:ext cx="2057400" cy="273844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14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60000" cy="675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/>
                </a:solidFill>
              </a:rPr>
              <a:t>申請入學簡章資訊</a:t>
            </a:r>
          </a:p>
        </p:txBody>
      </p:sp>
    </p:spTree>
    <p:extLst>
      <p:ext uri="{BB962C8B-B14F-4D97-AF65-F5344CB8AC3E}">
        <p14:creationId xmlns:p14="http://schemas.microsoft.com/office/powerpoint/2010/main" val="3421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06893" y="332656"/>
            <a:ext cx="7779907" cy="900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校系分則查詢</a:t>
            </a: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err="1">
                <a:hlinkClick r:id="rId2"/>
              </a:rPr>
              <a:t>www.cac.edu.tw</a:t>
            </a:r>
            <a:r>
              <a:rPr lang="en-US" altLang="zh-TW" sz="2000" dirty="0">
                <a:hlinkClick r:id="rId2"/>
              </a:rPr>
              <a:t>/</a:t>
            </a:r>
            <a:r>
              <a:rPr lang="en-US" altLang="zh-TW" sz="2000" dirty="0" err="1">
                <a:hlinkClick r:id="rId2"/>
              </a:rPr>
              <a:t>apply111</a:t>
            </a:r>
            <a:r>
              <a:rPr lang="en-US" altLang="zh-TW" sz="2000" dirty="0">
                <a:hlinkClick r:id="rId2"/>
              </a:rPr>
              <a:t>/</a:t>
            </a:r>
            <a:r>
              <a:rPr lang="en-US" altLang="zh-TW" sz="2000" dirty="0" err="1">
                <a:hlinkClick r:id="rId2"/>
              </a:rPr>
              <a:t>query.php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3231" t="20300" r="24401" b="7626"/>
          <a:stretch/>
        </p:blipFill>
        <p:spPr>
          <a:xfrm>
            <a:off x="906892" y="1131923"/>
            <a:ext cx="7265507" cy="49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9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EB0F7C-A6A8-4651-8AA2-55A5130B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2BC-15E0-41FF-B671-6113D7B55C0C}" type="slidenum">
              <a:rPr lang="en-US" altLang="ko-KR" smtClean="0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94E7E4-FE8A-41A9-82B0-CD9AD1F3609C}"/>
              </a:ext>
            </a:extLst>
          </p:cNvPr>
          <p:cNvSpPr txBox="1"/>
          <p:nvPr/>
        </p:nvSpPr>
        <p:spPr>
          <a:xfrm>
            <a:off x="245364" y="109081"/>
            <a:ext cx="4968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個人申請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-</a:t>
            </a:r>
            <a:r>
              <a:rPr kumimoji="1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甄試方式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4329" y="1412776"/>
            <a:ext cx="12213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lt"/>
              </a:rPr>
              <a:t>第一階段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5"/>
          <a:stretch/>
        </p:blipFill>
        <p:spPr>
          <a:xfrm>
            <a:off x="4379588" y="1707731"/>
            <a:ext cx="3857578" cy="1893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1261056" y="1893022"/>
            <a:ext cx="2903932" cy="52322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微軟正黑體" panose="020B0604030504040204" pitchFamily="34" charset="-120"/>
                <a:cs typeface="+mn-cs"/>
              </a:rPr>
              <a:t>檢定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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篩選倍率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中圓體" pitchFamily="49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5656" y="2852936"/>
            <a:ext cx="504056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13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53" y="1124744"/>
            <a:ext cx="1073346" cy="247668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97" y="1102761"/>
            <a:ext cx="1293444" cy="2498664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15421" y="3906098"/>
            <a:ext cx="12213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lt"/>
              </a:rPr>
              <a:t>第二階段</a:t>
            </a:r>
          </a:p>
        </p:txBody>
      </p:sp>
      <p:sp>
        <p:nvSpPr>
          <p:cNvPr id="18" name="向右箭號 17"/>
          <p:cNvSpPr/>
          <p:nvPr/>
        </p:nvSpPr>
        <p:spPr bwMode="auto">
          <a:xfrm rot="5400000">
            <a:off x="522921" y="3021135"/>
            <a:ext cx="684141" cy="536679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13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3" y="4365104"/>
            <a:ext cx="8103918" cy="235637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 bwMode="auto">
          <a:xfrm>
            <a:off x="2771800" y="4637465"/>
            <a:ext cx="2088232" cy="138726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13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4939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923928" y="1804030"/>
            <a:ext cx="5328592" cy="4408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8163" indent="-538163" algn="just" eaLnBrk="0" hangingPunct="0">
              <a:spcAft>
                <a:spcPts val="300"/>
              </a:spcAft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例：有</a:t>
            </a:r>
            <a:r>
              <a:rPr lang="en-US" altLang="zh-TW" sz="4000" b="1" dirty="0">
                <a:solidFill>
                  <a:schemeClr val="accent4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sz="3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人通過檢定篩選</a:t>
            </a:r>
            <a:endParaRPr lang="en-US" altLang="zh-TW" sz="3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8163" indent="-538163" algn="just" eaLnBrk="0" hangingPunct="0">
              <a:spcAft>
                <a:spcPts val="300"/>
              </a:spcAft>
              <a:defRPr/>
            </a:pPr>
            <a:r>
              <a:rPr lang="zh-TW" altLang="en-US" sz="30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將錄取</a:t>
            </a:r>
            <a:r>
              <a:rPr lang="en-US" altLang="zh-TW" sz="30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endParaRPr lang="en-US" altLang="zh-TW" sz="3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eaLnBrk="0" hangingPunct="0">
              <a:spcAft>
                <a:spcPts val="300"/>
              </a:spcAft>
              <a:defRPr/>
            </a:pPr>
            <a:endParaRPr lang="en-US" altLang="zh-TW" sz="2000" b="1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國、英、社級分相加：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12*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96</a:t>
            </a: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社會級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12*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72</a:t>
            </a:r>
          </a:p>
          <a:p>
            <a:pPr marL="534988" lvl="1" indent="-342900" eaLnBrk="0" hangingPunct="0">
              <a:spcAft>
                <a:spcPts val="300"/>
              </a:spcAft>
              <a:buFont typeface="Wingdings" pitchFamily="2" charset="2"/>
              <a:buAutoNum type="circleNumWdWhitePlain"/>
              <a:defRPr/>
            </a:pP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spcAft>
                <a:spcPts val="300"/>
              </a:spcAft>
              <a:defRPr/>
            </a:pPr>
            <a:r>
              <a:rPr lang="zh-TW" altLang="en-US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③國文級分</a:t>
            </a:r>
            <a:r>
              <a:rPr lang="en-US" altLang="zh-TW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＝</a:t>
            </a:r>
            <a:r>
              <a:rPr lang="en-US" altLang="zh-TW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60</a:t>
            </a:r>
          </a:p>
          <a:p>
            <a:pPr marL="192088" lvl="1" eaLnBrk="0" hangingPunct="0">
              <a:spcAft>
                <a:spcPts val="300"/>
              </a:spcAft>
              <a:defRPr/>
            </a:pPr>
            <a:endParaRPr lang="en-US" altLang="zh-TW" sz="2400" dirty="0" smtClean="0"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92088" lvl="1" eaLnBrk="0" hangingPunct="0">
              <a:spcAft>
                <a:spcPts val="300"/>
              </a:spcAft>
              <a:defRPr/>
            </a:pPr>
            <a:r>
              <a:rPr lang="zh-TW" altLang="en-US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</a:t>
            </a:r>
            <a:r>
              <a:rPr lang="zh-TW" altLang="en-US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2400" dirty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級分</a:t>
            </a:r>
            <a:r>
              <a:rPr lang="en-US" altLang="zh-TW" sz="2400" dirty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n w="0"/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3.5</a:t>
            </a:r>
            <a:r>
              <a:rPr lang="zh-TW" altLang="en-US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＝</a:t>
            </a:r>
            <a:r>
              <a:rPr lang="en-US" altLang="zh-TW" sz="24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42</a:t>
            </a:r>
            <a:endParaRPr lang="en-US" altLang="zh-TW" sz="2400" dirty="0"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手繪多邊形 7"/>
          <p:cNvSpPr/>
          <p:nvPr/>
        </p:nvSpPr>
        <p:spPr>
          <a:xfrm rot="5400000">
            <a:off x="5291329" y="3725432"/>
            <a:ext cx="287338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手繪多邊形 8"/>
          <p:cNvSpPr/>
          <p:nvPr/>
        </p:nvSpPr>
        <p:spPr>
          <a:xfrm rot="5400000">
            <a:off x="5321672" y="4534528"/>
            <a:ext cx="287337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5FCD26-70C3-4495-8AC5-3749CBFC4D52}"/>
              </a:ext>
            </a:extLst>
          </p:cNvPr>
          <p:cNvSpPr txBox="1"/>
          <p:nvPr/>
        </p:nvSpPr>
        <p:spPr>
          <a:xfrm>
            <a:off x="107504" y="1047838"/>
            <a:ext cx="864852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倍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率篩選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：由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倍率高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者篩選至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倍率低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者，以篩選出參加第二階段甄試人數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1925A2F-5496-4E3A-A474-D00EE1AA4F8A}"/>
              </a:ext>
            </a:extLst>
          </p:cNvPr>
          <p:cNvSpPr txBox="1"/>
          <p:nvPr/>
        </p:nvSpPr>
        <p:spPr>
          <a:xfrm>
            <a:off x="46262" y="-28575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個人申請</a:t>
            </a:r>
            <a:r>
              <a:rPr kumimoji="1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-</a:t>
            </a:r>
            <a:r>
              <a:rPr kumimoji="1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篩選倍率說明</a:t>
            </a:r>
            <a:endParaRPr kumimoji="1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中圓體" pitchFamily="49" charset="-120"/>
              <a:ea typeface="華康中圓體" pitchFamily="49" charset="-120"/>
              <a:cs typeface="+mn-cs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46" y="3121464"/>
            <a:ext cx="597460" cy="59136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8227" b="22856"/>
          <a:stretch/>
        </p:blipFill>
        <p:spPr>
          <a:xfrm>
            <a:off x="296459" y="1946433"/>
            <a:ext cx="3627469" cy="2642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645" y="2534423"/>
            <a:ext cx="642283" cy="2054156"/>
          </a:xfrm>
          <a:prstGeom prst="rect">
            <a:avLst/>
          </a:prstGeom>
        </p:spPr>
      </p:pic>
      <p:sp>
        <p:nvSpPr>
          <p:cNvPr id="16" name="手繪多邊形 15"/>
          <p:cNvSpPr/>
          <p:nvPr/>
        </p:nvSpPr>
        <p:spPr>
          <a:xfrm rot="5400000">
            <a:off x="5321672" y="5343624"/>
            <a:ext cx="287337" cy="490537"/>
          </a:xfrm>
          <a:custGeom>
            <a:avLst/>
            <a:gdLst>
              <a:gd name="connsiteX0" fmla="*/ 0 w 419642"/>
              <a:gd name="connsiteY0" fmla="*/ 98180 h 490902"/>
              <a:gd name="connsiteX1" fmla="*/ 209821 w 419642"/>
              <a:gd name="connsiteY1" fmla="*/ 98180 h 490902"/>
              <a:gd name="connsiteX2" fmla="*/ 209821 w 419642"/>
              <a:gd name="connsiteY2" fmla="*/ 0 h 490902"/>
              <a:gd name="connsiteX3" fmla="*/ 419642 w 419642"/>
              <a:gd name="connsiteY3" fmla="*/ 245451 h 490902"/>
              <a:gd name="connsiteX4" fmla="*/ 209821 w 419642"/>
              <a:gd name="connsiteY4" fmla="*/ 490902 h 490902"/>
              <a:gd name="connsiteX5" fmla="*/ 209821 w 419642"/>
              <a:gd name="connsiteY5" fmla="*/ 392722 h 490902"/>
              <a:gd name="connsiteX6" fmla="*/ 0 w 419642"/>
              <a:gd name="connsiteY6" fmla="*/ 392722 h 490902"/>
              <a:gd name="connsiteX7" fmla="*/ 0 w 419642"/>
              <a:gd name="connsiteY7" fmla="*/ 98180 h 4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642" h="490902">
                <a:moveTo>
                  <a:pt x="0" y="98180"/>
                </a:moveTo>
                <a:lnTo>
                  <a:pt x="209821" y="98180"/>
                </a:lnTo>
                <a:lnTo>
                  <a:pt x="209821" y="0"/>
                </a:lnTo>
                <a:lnTo>
                  <a:pt x="419642" y="245451"/>
                </a:lnTo>
                <a:lnTo>
                  <a:pt x="209821" y="490902"/>
                </a:lnTo>
                <a:lnTo>
                  <a:pt x="209821" y="392722"/>
                </a:lnTo>
                <a:lnTo>
                  <a:pt x="0" y="392722"/>
                </a:lnTo>
                <a:lnTo>
                  <a:pt x="0" y="9818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98180" rIns="125893" bIns="9818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39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2BC-15E0-41FF-B671-6113D7B55C0C}" type="slidenum">
              <a:rPr lang="en-US" altLang="ko-KR" smtClean="0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6" y="1602115"/>
            <a:ext cx="5953125" cy="1296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194E7E4-FE8A-41A9-82B0-CD9AD1F3609C}"/>
              </a:ext>
            </a:extLst>
          </p:cNvPr>
          <p:cNvSpPr txBox="1"/>
          <p:nvPr/>
        </p:nvSpPr>
        <p:spPr>
          <a:xfrm>
            <a:off x="245364" y="109081"/>
            <a:ext cx="4968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個人申請</a:t>
            </a:r>
            <a:r>
              <a:rPr kumimoji="1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-</a:t>
            </a:r>
            <a:r>
              <a:rPr kumimoji="1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  <a:cs typeface="+mn-cs"/>
              </a:rPr>
              <a:t>甄試方式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02466" y="1130181"/>
            <a:ext cx="5507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lt"/>
              </a:rPr>
              <a:t>第二階段</a:t>
            </a:r>
            <a:r>
              <a:rPr lang="en-US" altLang="zh-TW" dirty="0" smtClean="0">
                <a:latin typeface="+mj-lt"/>
              </a:rPr>
              <a:t>-</a:t>
            </a:r>
            <a:r>
              <a:rPr lang="zh-TW" altLang="en-US" dirty="0" smtClean="0">
                <a:latin typeface="+mj-lt"/>
              </a:rPr>
              <a:t>審查資料</a:t>
            </a:r>
            <a:r>
              <a:rPr lang="en-US" altLang="zh-TW" dirty="0" smtClean="0">
                <a:latin typeface="+mj-lt"/>
              </a:rPr>
              <a:t>&amp;</a:t>
            </a:r>
            <a:r>
              <a:rPr lang="zh-TW" altLang="en-US" dirty="0" smtClean="0">
                <a:latin typeface="+mj-lt"/>
              </a:rPr>
              <a:t>團體面試</a:t>
            </a:r>
            <a:r>
              <a:rPr lang="en-US" altLang="zh-TW" dirty="0" smtClean="0">
                <a:latin typeface="+mj-lt"/>
              </a:rPr>
              <a:t>&amp;</a:t>
            </a:r>
            <a:r>
              <a:rPr lang="zh-TW" altLang="en-US" dirty="0" smtClean="0">
                <a:latin typeface="+mj-lt"/>
              </a:rPr>
              <a:t>筆試  </a:t>
            </a:r>
            <a:r>
              <a:rPr lang="en-US" altLang="zh-TW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+mj-lt"/>
                <a:sym typeface="Wingdings" panose="05000000000000000000" pitchFamily="2" charset="2"/>
              </a:rPr>
              <a:t>詳見簡章</a:t>
            </a:r>
            <a:endParaRPr lang="zh-TW" altLang="en-US" dirty="0" smtClean="0">
              <a:latin typeface="+mj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1"/>
          <a:stretch/>
        </p:blipFill>
        <p:spPr>
          <a:xfrm>
            <a:off x="2022844" y="4725144"/>
            <a:ext cx="3312368" cy="193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2126758" y="5013176"/>
            <a:ext cx="12052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lt"/>
              </a:rPr>
              <a:t>超額篩選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b="37792"/>
          <a:stretch/>
        </p:blipFill>
        <p:spPr>
          <a:xfrm>
            <a:off x="702466" y="3106157"/>
            <a:ext cx="8102286" cy="1467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7308304" y="2736825"/>
            <a:ext cx="12052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lt"/>
              </a:rPr>
              <a:t>分數計算</a:t>
            </a:r>
          </a:p>
        </p:txBody>
      </p:sp>
    </p:spTree>
    <p:extLst>
      <p:ext uri="{BB962C8B-B14F-4D97-AF65-F5344CB8AC3E}">
        <p14:creationId xmlns:p14="http://schemas.microsoft.com/office/powerpoint/2010/main" val="35111346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>
                <a:latin typeface="+mn-ea"/>
              </a:rPr>
              <a:pPr/>
              <a:t>19</a:t>
            </a:fld>
            <a:endParaRPr lang="zh-TW" altLang="en-US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8862" y="352198"/>
            <a:ext cx="7560000" cy="675000"/>
          </a:xfrm>
        </p:spPr>
        <p:txBody>
          <a:bodyPr anchor="t"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b="1" dirty="0">
                <a:solidFill>
                  <a:schemeClr val="tx2"/>
                </a:solidFill>
                <a:cs typeface="+mn-ea"/>
                <a:sym typeface="Adobe Arabic" panose="02040503050201020203" pitchFamily="18" charset="-78"/>
              </a:rPr>
              <a:t>申請入學審查資料內容調整說明</a:t>
            </a:r>
            <a:endParaRPr lang="zh-TW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34029"/>
              </p:ext>
            </p:extLst>
          </p:nvPr>
        </p:nvGraphicFramePr>
        <p:xfrm>
          <a:off x="576822" y="2116341"/>
          <a:ext cx="8239601" cy="4148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4000">
                  <a:extLst>
                    <a:ext uri="{9D8B030D-6E8A-4147-A177-3AD203B41FA5}">
                      <a16:colId xmlns:a16="http://schemas.microsoft.com/office/drawing/2014/main" val="1588135677"/>
                    </a:ext>
                  </a:extLst>
                </a:gridCol>
                <a:gridCol w="2029601">
                  <a:extLst>
                    <a:ext uri="{9D8B030D-6E8A-4147-A177-3AD203B41FA5}">
                      <a16:colId xmlns:a16="http://schemas.microsoft.com/office/drawing/2014/main" val="53472384"/>
                    </a:ext>
                  </a:extLst>
                </a:gridCol>
                <a:gridCol w="2187000">
                  <a:extLst>
                    <a:ext uri="{9D8B030D-6E8A-4147-A177-3AD203B41FA5}">
                      <a16:colId xmlns:a16="http://schemas.microsoft.com/office/drawing/2014/main" val="1288268713"/>
                    </a:ext>
                  </a:extLst>
                </a:gridCol>
                <a:gridCol w="1647000">
                  <a:extLst>
                    <a:ext uri="{9D8B030D-6E8A-4147-A177-3AD203B41FA5}">
                      <a16:colId xmlns:a16="http://schemas.microsoft.com/office/drawing/2014/main" val="2672005805"/>
                    </a:ext>
                  </a:extLst>
                </a:gridCol>
                <a:gridCol w="1242000">
                  <a:extLst>
                    <a:ext uri="{9D8B030D-6E8A-4147-A177-3AD203B41FA5}">
                      <a16:colId xmlns:a16="http://schemas.microsoft.com/office/drawing/2014/main" val="539957885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修課紀錄</a:t>
                      </a:r>
                      <a:endParaRPr lang="zh-TW" altLang="en-US" sz="11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27000" marR="27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課程學習成果</a:t>
                      </a:r>
                      <a:endParaRPr lang="zh-TW" altLang="en-US" sz="15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27000" marR="27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多元表現</a:t>
                      </a:r>
                      <a:endParaRPr lang="zh-TW" altLang="en-US" sz="15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27000" marR="27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學習歷程自述</a:t>
                      </a:r>
                      <a:endParaRPr lang="zh-TW" altLang="en-US" sz="15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27000" marR="2700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其他</a:t>
                      </a:r>
                      <a:endParaRPr lang="zh-TW" altLang="en-US" sz="15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0689667"/>
                  </a:ext>
                </a:extLst>
              </a:tr>
              <a:tr h="2040255">
                <a:tc>
                  <a:txBody>
                    <a:bodyPr/>
                    <a:lstStyle/>
                    <a:p>
                      <a:pPr marL="36000">
                        <a:lnSpc>
                          <a:spcPts val="2300"/>
                        </a:lnSpc>
                      </a:pP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修課紀錄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sz="14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書面報告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C.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實作作品</a:t>
                      </a:r>
                    </a:p>
                    <a:p>
                      <a:pPr marL="3600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D.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自然科學領域探究與實</a:t>
                      </a:r>
                      <a:endParaRPr lang="en-US" alt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00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作成果，或特殊類型班</a:t>
                      </a:r>
                      <a:endParaRPr lang="en-US" alt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00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級之相關課程學習成果</a:t>
                      </a:r>
                    </a:p>
                    <a:p>
                      <a:pPr marL="36000"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E.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社會領域探究活動成果</a:t>
                      </a:r>
                      <a:r>
                        <a:rPr lang="en-US" alt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，或特殊類型班級之相</a:t>
                      </a:r>
                      <a:endParaRPr lang="en-US" alt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關課程學習成果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ts val="2300"/>
                        </a:lnSpc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F.</a:t>
                      </a:r>
                      <a:r>
                        <a:rPr lang="zh-TW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高中自主學習計畫與成果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G.</a:t>
                      </a:r>
                      <a:r>
                        <a:rPr lang="zh-TW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社團活動經驗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H.</a:t>
                      </a:r>
                      <a:r>
                        <a:rPr lang="zh-TW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擔任幹部經驗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I.</a:t>
                      </a:r>
                      <a:r>
                        <a:rPr lang="zh-TW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服務學習經驗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J.</a:t>
                      </a:r>
                      <a:r>
                        <a:rPr lang="zh-TW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競賽表現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K.</a:t>
                      </a:r>
                      <a:r>
                        <a:rPr lang="zh-TW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非修課紀錄之成果作品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L.</a:t>
                      </a:r>
                      <a:r>
                        <a:rPr lang="zh-TW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檢定證照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M.</a:t>
                      </a:r>
                      <a:r>
                        <a:rPr lang="zh-TW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特殊優良表現證明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</a:pP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N.</a:t>
                      </a:r>
                      <a:r>
                        <a:rPr lang="zh-TW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多元表現綜整心得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7000" marR="27000" marT="34290" marB="3429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O.</a:t>
                      </a:r>
                      <a:r>
                        <a:rPr 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高中學習歷程反思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就讀動機</a:t>
                      </a:r>
                    </a:p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Q.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未來學習計畫與生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00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涯規劃</a:t>
                      </a:r>
                    </a:p>
                  </a:txBody>
                  <a:tcPr marL="27000" marR="27000" marT="0" marB="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R.(</a:t>
                      </a:r>
                      <a:r>
                        <a:rPr 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校系自行輸入限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000"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S.(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校系自行輸入限</a:t>
                      </a: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</a:t>
                      </a: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6000"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T.(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校系自行輸入限</a:t>
                      </a: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</a:t>
                      </a:r>
                      <a:r>
                        <a:rPr 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7000" marR="27000" marT="0" marB="0"/>
                </a:tc>
                <a:extLst>
                  <a:ext uri="{0D108BD9-81ED-4DB2-BD59-A6C34878D82A}">
                    <a16:rowId xmlns:a16="http://schemas.microsoft.com/office/drawing/2014/main" val="4033327324"/>
                  </a:ext>
                </a:extLst>
              </a:tr>
            </a:tbl>
          </a:graphicData>
        </a:graphic>
      </p:graphicFrame>
      <p:sp>
        <p:nvSpPr>
          <p:cNvPr id="53" name="五邊形 52"/>
          <p:cNvSpPr/>
          <p:nvPr/>
        </p:nvSpPr>
        <p:spPr>
          <a:xfrm flipH="1">
            <a:off x="4527214" y="6144350"/>
            <a:ext cx="4435275" cy="297000"/>
          </a:xfrm>
          <a:prstGeom prst="homePlate">
            <a:avLst/>
          </a:prstGeom>
          <a:solidFill>
            <a:srgbClr val="FF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參照</a:t>
            </a:r>
            <a:r>
              <a:rPr lang="zh-TW" altLang="en-US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招生</a:t>
            </a:r>
            <a:r>
              <a:rPr lang="zh-TW" altLang="zh-TW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簡章</a:t>
            </a:r>
            <a:r>
              <a:rPr lang="zh-TW" altLang="en-US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TW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20</a:t>
            </a:r>
            <a:r>
              <a:rPr lang="zh-TW" altLang="en-US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頁「</a:t>
            </a:r>
            <a:r>
              <a:rPr lang="zh-TW" altLang="zh-TW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審查資料項目</a:t>
            </a:r>
            <a:r>
              <a:rPr lang="zh-TW" altLang="en-US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內容</a:t>
            </a:r>
            <a:r>
              <a:rPr lang="zh-TW" altLang="zh-TW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對照表</a:t>
            </a:r>
            <a:r>
              <a:rPr lang="zh-TW" altLang="en-US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」</a:t>
            </a:r>
            <a:endParaRPr lang="zh-TW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66491" y="928852"/>
            <a:ext cx="7954829" cy="1115690"/>
          </a:xfrm>
          <a:prstGeom prst="rect">
            <a:avLst/>
          </a:prstGeom>
          <a:noFill/>
        </p:spPr>
        <p:txBody>
          <a:bodyPr wrap="square" lIns="54000" tIns="0" rIns="54000" bIns="0">
            <a:spAutoFit/>
          </a:bodyPr>
          <a:lstStyle/>
          <a:p>
            <a:pPr fontAlgn="b" hangingPunct="0">
              <a:lnSpc>
                <a:spcPts val="2850"/>
              </a:lnSpc>
            </a:pPr>
            <a:r>
              <a:rPr lang="zh-TW" altLang="en-US" sz="2100" b="1" dirty="0">
                <a:latin typeface="+mn-ea"/>
                <a:cs typeface="Times New Roman" panose="02020603050405020304" pitchFamily="18" charset="0"/>
              </a:rPr>
              <a:t>      審查資料</a:t>
            </a:r>
            <a:r>
              <a:rPr lang="zh-TW" altLang="zh-TW" sz="2100" b="1" dirty="0">
                <a:latin typeface="+mn-ea"/>
                <a:cs typeface="Times New Roman" panose="02020603050405020304" pitchFamily="18" charset="0"/>
              </a:rPr>
              <a:t>項目：</a:t>
            </a:r>
            <a:endParaRPr lang="en-US" altLang="zh-TW" sz="2100" b="1" dirty="0">
              <a:latin typeface="+mn-ea"/>
              <a:cs typeface="Times New Roman" panose="02020603050405020304" pitchFamily="18" charset="0"/>
            </a:endParaRPr>
          </a:p>
          <a:p>
            <a:pPr fontAlgn="b" hangingPunct="0">
              <a:lnSpc>
                <a:spcPts val="2850"/>
              </a:lnSpc>
            </a:pP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          </a:t>
            </a:r>
            <a:r>
              <a:rPr lang="zh-TW" altLang="en-US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修</a:t>
            </a: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課紀錄</a:t>
            </a:r>
            <a:r>
              <a:rPr lang="en-US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(A)</a:t>
            </a: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、課程學習成果</a:t>
            </a:r>
            <a:r>
              <a:rPr lang="en-US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(B)</a:t>
            </a: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多元表現</a:t>
            </a:r>
            <a:r>
              <a:rPr lang="en-US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(J</a:t>
            </a:r>
            <a:r>
              <a:rPr lang="zh-TW" altLang="en-US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TW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L</a:t>
            </a:r>
            <a:r>
              <a:rPr lang="zh-TW" altLang="en-US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TW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N)</a:t>
            </a:r>
            <a:r>
              <a:rPr lang="zh-TW" altLang="en-US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 </a:t>
            </a:r>
            <a:endParaRPr lang="en-US" altLang="zh-TW" sz="2100" b="1" dirty="0" smtClean="0">
              <a:solidFill>
                <a:srgbClr val="0000FF"/>
              </a:solidFill>
              <a:latin typeface="+mn-ea"/>
              <a:cs typeface="Times New Roman" panose="02020603050405020304" pitchFamily="18" charset="0"/>
            </a:endParaRPr>
          </a:p>
          <a:p>
            <a:pPr fontAlgn="b" hangingPunct="0">
              <a:lnSpc>
                <a:spcPts val="2850"/>
              </a:lnSpc>
            </a:pP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21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         學習</a:t>
            </a: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歷程自述</a:t>
            </a:r>
            <a:r>
              <a:rPr lang="en-US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(O)</a:t>
            </a: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、其他</a:t>
            </a:r>
            <a:r>
              <a:rPr lang="en-US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(R.</a:t>
            </a:r>
            <a:r>
              <a:rPr lang="zh-TW" altLang="en-US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程式設計相關經驗</a:t>
            </a:r>
            <a:r>
              <a:rPr lang="en-US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zh-TW" altLang="zh-TW" sz="21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2B0098FB-D741-4E46-A749-D58BCFE0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007145"/>
            <a:ext cx="1114971" cy="965597"/>
          </a:xfrm>
          <a:prstGeom prst="rect">
            <a:avLst/>
          </a:prstGeom>
        </p:spPr>
      </p:pic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7086600" y="572690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863531-DAD8-4B0E-83F9-60A408ADDF4E}" type="slidenum">
              <a:rPr lang="zh-TW" altLang="en-US" sz="900">
                <a:solidFill>
                  <a:schemeClr val="tx1"/>
                </a:solidFill>
                <a:latin typeface="+mn-ea"/>
              </a:rPr>
              <a:pPr/>
              <a:t>19</a:t>
            </a:fld>
            <a:endParaRPr lang="zh-TW" altLang="en-US" sz="90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23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9144000" cy="51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5184576" cy="11430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華康中特圓體(P)" pitchFamily="34" charset="-120"/>
                <a:ea typeface="華康中特圓體(P)" pitchFamily="34" charset="-120"/>
              </a:rPr>
              <a:t>多元入學</a:t>
            </a:r>
            <a:r>
              <a:rPr lang="en-US" altLang="zh-TW" sz="4400" dirty="0">
                <a:latin typeface="華康中特圓體(P)" pitchFamily="34" charset="-120"/>
                <a:ea typeface="華康中特圓體(P)" pitchFamily="34" charset="-120"/>
              </a:rPr>
              <a:t>-</a:t>
            </a:r>
            <a:r>
              <a:rPr lang="zh-TW" altLang="en-US" sz="4400" dirty="0">
                <a:latin typeface="華康中特圓體(P)" pitchFamily="34" charset="-120"/>
                <a:ea typeface="華康中特圓體(P)" pitchFamily="34" charset="-120"/>
              </a:rPr>
              <a:t>多元管道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1560" y="2348880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      </a:t>
            </a:r>
            <a:r>
              <a: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特殊選才</a:t>
            </a:r>
          </a:p>
        </p:txBody>
      </p:sp>
    </p:spTree>
    <p:extLst>
      <p:ext uri="{BB962C8B-B14F-4D97-AF65-F5344CB8AC3E}">
        <p14:creationId xmlns:p14="http://schemas.microsoft.com/office/powerpoint/2010/main" val="2204104623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3531-DAD8-4B0E-83F9-60A408ADDF4E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59724" y="338994"/>
            <a:ext cx="7760747" cy="900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審查資料上傳</a:t>
            </a:r>
            <a:r>
              <a:rPr lang="en-US" altLang="zh-TW" sz="1800" dirty="0" smtClean="0">
                <a:hlinkClick r:id="rId2"/>
              </a:rPr>
              <a:t>https://</a:t>
            </a:r>
            <a:r>
              <a:rPr lang="en-US" altLang="zh-TW" sz="1800" dirty="0" err="1" smtClean="0">
                <a:hlinkClick r:id="rId2"/>
              </a:rPr>
              <a:t>www.cac.edu.tw</a:t>
            </a:r>
            <a:r>
              <a:rPr lang="en-US" altLang="zh-TW" sz="1800" dirty="0" smtClean="0">
                <a:hlinkClick r:id="rId2"/>
              </a:rPr>
              <a:t>/</a:t>
            </a:r>
            <a:r>
              <a:rPr lang="en-US" altLang="zh-TW" sz="1800" dirty="0" err="1" smtClean="0">
                <a:hlinkClick r:id="rId2"/>
              </a:rPr>
              <a:t>apply111</a:t>
            </a:r>
            <a:r>
              <a:rPr lang="en-US" altLang="zh-TW" sz="1800" dirty="0" smtClean="0">
                <a:hlinkClick r:id="rId2"/>
              </a:rPr>
              <a:t>/</a:t>
            </a:r>
            <a:r>
              <a:rPr lang="en-US" altLang="zh-TW" sz="1800" dirty="0" err="1" smtClean="0">
                <a:hlinkClick r:id="rId2"/>
              </a:rPr>
              <a:t>dataupload.php</a:t>
            </a:r>
            <a:endParaRPr lang="zh-TW" altLang="en-US" sz="1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592156" cy="51845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4698283" y="1772716"/>
            <a:ext cx="792088" cy="3600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58DA"/>
              </a:buClr>
              <a:buSzTx/>
              <a:buFont typeface="Wingdings" pitchFamily="2" charset="2"/>
              <a:buChar char="§"/>
              <a:tabLst/>
            </a:pPr>
            <a:endParaRPr kumimoji="1" lang="zh-TW" altLang="en-US" sz="13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71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/>
          <p:cNvSpPr>
            <a:spLocks noGrp="1"/>
          </p:cNvSpPr>
          <p:nvPr>
            <p:ph type="title"/>
          </p:nvPr>
        </p:nvSpPr>
        <p:spPr>
          <a:xfrm>
            <a:off x="1083981" y="374937"/>
            <a:ext cx="7560000" cy="6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  <a:latin typeface="+mn-ea"/>
                <a:ea typeface="+mn-ea"/>
              </a:rPr>
              <a:t>申請入學審查資料上傳系統畫面說明</a:t>
            </a:r>
            <a:r>
              <a:rPr lang="en-US" altLang="zh-TW" b="1" dirty="0">
                <a:solidFill>
                  <a:schemeClr val="tx2"/>
                </a:solidFill>
                <a:latin typeface="+mn-ea"/>
                <a:ea typeface="+mn-ea"/>
              </a:rPr>
              <a:t>(1)</a:t>
            </a:r>
            <a:endParaRPr lang="zh-TW" altLang="en-US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27319"/>
              </p:ext>
            </p:extLst>
          </p:nvPr>
        </p:nvGraphicFramePr>
        <p:xfrm>
          <a:off x="755576" y="1133372"/>
          <a:ext cx="7614000" cy="224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000">
                  <a:extLst>
                    <a:ext uri="{9D8B030D-6E8A-4147-A177-3AD203B41FA5}">
                      <a16:colId xmlns:a16="http://schemas.microsoft.com/office/drawing/2014/main" val="1680570518"/>
                    </a:ext>
                  </a:extLst>
                </a:gridCol>
                <a:gridCol w="2970000">
                  <a:extLst>
                    <a:ext uri="{9D8B030D-6E8A-4147-A177-3AD203B41FA5}">
                      <a16:colId xmlns:a16="http://schemas.microsoft.com/office/drawing/2014/main" val="1205084668"/>
                    </a:ext>
                  </a:extLst>
                </a:gridCol>
                <a:gridCol w="2349000">
                  <a:extLst>
                    <a:ext uri="{9D8B030D-6E8A-4147-A177-3AD203B41FA5}">
                      <a16:colId xmlns:a16="http://schemas.microsoft.com/office/drawing/2014/main" val="2227726964"/>
                    </a:ext>
                  </a:extLst>
                </a:gridCol>
              </a:tblGrid>
              <a:tr h="365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上傳時間</a:t>
                      </a:r>
                      <a:endParaRPr lang="zh-TW" altLang="zh-TW" sz="1500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項目</a:t>
                      </a:r>
                      <a:endParaRPr lang="zh-TW" sz="15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2861" marR="32861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高中歷程檔案範圍</a:t>
                      </a:r>
                      <a:endParaRPr lang="zh-TW" sz="15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2861" marR="32861" marT="7144" marB="0" anchor="ctr"/>
                </a:tc>
                <a:extLst>
                  <a:ext uri="{0D108BD9-81ED-4DB2-BD59-A6C34878D82A}">
                    <a16:rowId xmlns:a16="http://schemas.microsoft.com/office/drawing/2014/main" val="2585151754"/>
                  </a:ext>
                </a:extLst>
              </a:tr>
              <a:tr h="796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111.04.14</a:t>
                      </a:r>
                      <a:r>
                        <a:rPr lang="en-US" altLang="zh-TW" sz="1400" kern="100" baseline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(</a:t>
                      </a:r>
                      <a:r>
                        <a:rPr lang="zh-TW" altLang="en-US" sz="1400" kern="100" baseline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 </a:t>
                      </a:r>
                      <a:r>
                        <a:rPr lang="zh-TW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至</a:t>
                      </a:r>
                      <a:r>
                        <a:rPr lang="en-US" altLang="zh-TW" sz="1400" kern="100" baseline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04.20 (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每日上午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時至下午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</a:t>
                      </a:r>
                      <a:endParaRPr lang="zh-TW" altLang="zh-TW" sz="14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【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開放測試</a:t>
                      </a: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】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審查資料上傳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勾選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系統</a:t>
                      </a:r>
                      <a:endParaRPr lang="en-US" altLang="zh-TW" sz="14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2861" marR="32861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高一、高二共四個學期</a:t>
                      </a: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2861" marR="32861" marT="7144" marB="0" anchor="ctr"/>
                </a:tc>
                <a:extLst>
                  <a:ext uri="{0D108BD9-81ED-4DB2-BD59-A6C34878D82A}">
                    <a16:rowId xmlns:a16="http://schemas.microsoft.com/office/drawing/2014/main" val="738321536"/>
                  </a:ext>
                </a:extLst>
              </a:tr>
              <a:tr h="107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111.05.05</a:t>
                      </a:r>
                      <a:r>
                        <a:rPr lang="en-US" altLang="zh-TW" sz="1400" kern="100" baseline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(</a:t>
                      </a:r>
                      <a:r>
                        <a:rPr lang="zh-TW" altLang="en-US" sz="1400" kern="100" baseline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 </a:t>
                      </a:r>
                      <a:r>
                        <a:rPr lang="zh-TW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至</a:t>
                      </a:r>
                      <a:r>
                        <a:rPr lang="en-US" altLang="zh-TW" sz="1400" kern="100" baseline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05.11 (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每日上午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時至下午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</a:t>
                      </a:r>
                      <a:endParaRPr lang="zh-TW" altLang="zh-TW" sz="14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【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正式上傳</a:t>
                      </a: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】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審查資料上傳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勾選</a:t>
                      </a:r>
                      <a:r>
                        <a:rPr lang="en-US" altLang="zh-TW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系統</a:t>
                      </a:r>
                      <a:endParaRPr lang="en-US" altLang="zh-TW" sz="14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截止時間依各校規定</a:t>
                      </a:r>
                      <a:r>
                        <a:rPr lang="en-US" altLang="zh-TW" sz="14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en-US" altLang="zh-TW" sz="14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2861" marR="32861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高一、高二、高三共六個學期</a:t>
                      </a:r>
                      <a:endParaRPr lang="en-US" altLang="zh-TW" sz="14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修課紀錄為五個學期</a:t>
                      </a:r>
                      <a:r>
                        <a:rPr lang="en-US" altLang="zh-TW" sz="14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altLang="zh-TW" sz="14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2861" marR="32861" marT="7144" marB="0" anchor="ctr"/>
                </a:tc>
                <a:extLst>
                  <a:ext uri="{0D108BD9-81ED-4DB2-BD59-A6C34878D82A}">
                    <a16:rowId xmlns:a16="http://schemas.microsoft.com/office/drawing/2014/main" val="192474705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/>
          <a:stretch/>
        </p:blipFill>
        <p:spPr>
          <a:xfrm>
            <a:off x="657916" y="3486741"/>
            <a:ext cx="8040287" cy="165070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038409" y="5330049"/>
            <a:ext cx="7156677" cy="783193"/>
          </a:xfrm>
          <a:prstGeom prst="roundRect">
            <a:avLst/>
          </a:prstGeom>
          <a:solidFill>
            <a:srgbClr val="FF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考生登入系統後，即可檢視高中學習歷程資料庫內容，如資料有誤，應儘速向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就讀註冊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組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反映。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" y="5486728"/>
            <a:ext cx="598932" cy="598932"/>
          </a:xfrm>
          <a:prstGeom prst="rect">
            <a:avLst/>
          </a:prstGeom>
        </p:spPr>
      </p:pic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5726907"/>
            <a:ext cx="2057400" cy="273844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21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1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95086" y="1607343"/>
            <a:ext cx="588770" cy="13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/>
          <p:cNvSpPr>
            <a:spLocks noGrp="1"/>
          </p:cNvSpPr>
          <p:nvPr>
            <p:ph type="title"/>
          </p:nvPr>
        </p:nvSpPr>
        <p:spPr>
          <a:xfrm>
            <a:off x="1043608" y="439095"/>
            <a:ext cx="7560000" cy="6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申請入學審查資料上傳系統畫面說明</a:t>
            </a:r>
            <a:r>
              <a:rPr lang="en-US" altLang="zh-TW" b="1" dirty="0">
                <a:solidFill>
                  <a:schemeClr val="tx2"/>
                </a:solidFill>
              </a:rPr>
              <a:t>(2)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07" r="439"/>
          <a:stretch/>
        </p:blipFill>
        <p:spPr>
          <a:xfrm>
            <a:off x="658810" y="1135563"/>
            <a:ext cx="7757270" cy="2565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612467" y="3849924"/>
            <a:ext cx="6435624" cy="9797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tIns="27000" bIns="27000" anchor="ctr">
            <a:spAutoFit/>
          </a:bodyPr>
          <a:lstStyle/>
          <a:p>
            <a:r>
              <a:rPr lang="zh-TW" altLang="en-US" b="1" dirty="0">
                <a:latin typeface="+mn-ea"/>
              </a:rPr>
              <a:t>考生首次登入系統時，可逐一對通過篩選校系的「課程學習成果」與「多元表現」兩項，設定要「自行上傳</a:t>
            </a:r>
            <a:r>
              <a:rPr lang="en-US" altLang="zh-TW" b="1" dirty="0">
                <a:latin typeface="+mn-ea"/>
              </a:rPr>
              <a:t>PDF</a:t>
            </a:r>
            <a:r>
              <a:rPr lang="zh-TW" altLang="en-US" b="1" dirty="0">
                <a:latin typeface="+mn-ea"/>
              </a:rPr>
              <a:t>檔」或「勾選高中學習歷程資料庫」</a:t>
            </a:r>
          </a:p>
        </p:txBody>
      </p:sp>
      <p:sp>
        <p:nvSpPr>
          <p:cNvPr id="9" name="矩形 8"/>
          <p:cNvSpPr/>
          <p:nvPr/>
        </p:nvSpPr>
        <p:spPr>
          <a:xfrm>
            <a:off x="1669920" y="5355916"/>
            <a:ext cx="6307376" cy="675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54000" bIns="54000" anchor="ctr">
            <a:no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註</a:t>
            </a:r>
            <a:r>
              <a:rPr lang="en-US" altLang="zh-TW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1.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 校系如尚未完成確認，皆可再次進行修改設定繳交方式。</a:t>
            </a:r>
            <a:endParaRPr lang="en-US" altLang="zh-TW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註</a:t>
            </a:r>
            <a:r>
              <a:rPr lang="en-US" altLang="zh-TW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2.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 高中學習歷程資料庫無檔案者，皆以「</a:t>
            </a:r>
            <a:r>
              <a:rPr lang="en-US" altLang="zh-TW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PDF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上傳」方式。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5726907"/>
            <a:ext cx="2057400" cy="273844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22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3" name="图片 31">
            <a:extLst>
              <a:ext uri="{FF2B5EF4-FFF2-40B4-BE49-F238E27FC236}">
                <a16:creationId xmlns:a16="http://schemas.microsoft.com/office/drawing/2014/main" id="{77E71206-5DA5-456C-942B-3D3162967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6" y="5017966"/>
            <a:ext cx="891213" cy="98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000495" y="1471589"/>
            <a:ext cx="3440700" cy="2189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 rot="480000">
            <a:off x="7172136" y="3839337"/>
            <a:ext cx="1369082" cy="1324933"/>
          </a:xfrm>
          <a:prstGeom prst="foldedCorner">
            <a:avLst/>
          </a:prstGeom>
          <a:solidFill>
            <a:srgbClr val="FF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" rIns="54000" rtlCol="0">
            <a:no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勾選上傳」或「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PDF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上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傳」僅限擇一方式辦理</a:t>
            </a:r>
            <a:endParaRPr lang="zh-TW" altLang="en-US" b="1" u="sng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74" y="3380030"/>
            <a:ext cx="535860" cy="5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5"/>
          <p:cNvSpPr>
            <a:spLocks noGrp="1"/>
          </p:cNvSpPr>
          <p:nvPr>
            <p:ph type="title"/>
          </p:nvPr>
        </p:nvSpPr>
        <p:spPr>
          <a:xfrm>
            <a:off x="1131294" y="386712"/>
            <a:ext cx="7560000" cy="6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tx2"/>
                </a:solidFill>
              </a:rPr>
              <a:t>申請入學審查資料上傳系統畫面說明</a:t>
            </a:r>
            <a:r>
              <a:rPr lang="en-US" altLang="zh-TW" b="1" dirty="0">
                <a:solidFill>
                  <a:schemeClr val="tx2"/>
                </a:solidFill>
              </a:rPr>
              <a:t>(3)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6" name="燕尾形 3"/>
          <p:cNvSpPr/>
          <p:nvPr/>
        </p:nvSpPr>
        <p:spPr>
          <a:xfrm>
            <a:off x="680909" y="3657793"/>
            <a:ext cx="1587599" cy="414043"/>
          </a:xfrm>
          <a:prstGeom prst="chevron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b="1" dirty="0">
                <a:solidFill>
                  <a:schemeClr val="bg1"/>
                </a:solidFill>
                <a:latin typeface="+mn-ea"/>
              </a:rPr>
              <a:t>修課紀錄</a:t>
            </a:r>
            <a:endParaRPr lang="zh-CN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燕尾形 4"/>
          <p:cNvSpPr/>
          <p:nvPr/>
        </p:nvSpPr>
        <p:spPr>
          <a:xfrm>
            <a:off x="2220575" y="3663298"/>
            <a:ext cx="1620000" cy="391886"/>
          </a:xfrm>
          <a:prstGeom prst="chevron">
            <a:avLst/>
          </a:prstGeom>
          <a:solidFill>
            <a:srgbClr val="07A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0" rtlCol="0" anchor="ctr"/>
          <a:lstStyle/>
          <a:p>
            <a:pPr algn="ctr"/>
            <a:r>
              <a:rPr lang="zh-TW" altLang="en-US" sz="1500" b="1" dirty="0">
                <a:solidFill>
                  <a:schemeClr val="bg1"/>
                </a:solidFill>
                <a:latin typeface="+mn-ea"/>
              </a:rPr>
              <a:t>課程學習成果</a:t>
            </a:r>
            <a:endParaRPr lang="zh-CN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燕尾形 5"/>
          <p:cNvSpPr/>
          <p:nvPr/>
        </p:nvSpPr>
        <p:spPr>
          <a:xfrm>
            <a:off x="3773140" y="3654679"/>
            <a:ext cx="1620000" cy="391886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b="1" dirty="0">
                <a:solidFill>
                  <a:schemeClr val="bg1"/>
                </a:solidFill>
                <a:latin typeface="+mn-ea"/>
              </a:rPr>
              <a:t>多元表現</a:t>
            </a:r>
            <a:endParaRPr lang="zh-CN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燕尾形 6"/>
          <p:cNvSpPr/>
          <p:nvPr/>
        </p:nvSpPr>
        <p:spPr>
          <a:xfrm>
            <a:off x="5366624" y="3652449"/>
            <a:ext cx="1620000" cy="391886"/>
          </a:xfrm>
          <a:prstGeom prst="chevron">
            <a:avLst/>
          </a:prstGeom>
          <a:solidFill>
            <a:srgbClr val="FBA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rIns="0" rtlCol="0" anchor="ctr"/>
          <a:lstStyle/>
          <a:p>
            <a:pPr algn="ctr"/>
            <a:r>
              <a:rPr lang="zh-TW" altLang="en-US" sz="1500" b="1" dirty="0">
                <a:solidFill>
                  <a:schemeClr val="bg1"/>
                </a:solidFill>
                <a:latin typeface="+mn-ea"/>
              </a:rPr>
              <a:t>學習歷程自述</a:t>
            </a:r>
            <a:endParaRPr lang="zh-CN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燕尾形 5"/>
          <p:cNvSpPr/>
          <p:nvPr/>
        </p:nvSpPr>
        <p:spPr>
          <a:xfrm>
            <a:off x="6986624" y="3645747"/>
            <a:ext cx="1620000" cy="391886"/>
          </a:xfrm>
          <a:prstGeom prst="chevron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b="1" dirty="0">
                <a:solidFill>
                  <a:schemeClr val="bg1"/>
                </a:solidFill>
                <a:latin typeface="+mn-ea"/>
              </a:rPr>
              <a:t>其他</a:t>
            </a:r>
            <a:endParaRPr lang="zh-CN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1560" y="4538046"/>
            <a:ext cx="1497531" cy="67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7000" rIns="27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應屆生</a:t>
            </a:r>
            <a:r>
              <a:rPr lang="zh-TW" altLang="en-US" dirty="0">
                <a:latin typeface="+mn-ea"/>
              </a:rPr>
              <a:t>由高中學習歷程資料庫提供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五個學期成績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315075" y="4538046"/>
            <a:ext cx="1431000" cy="67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7000" rIns="27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依校系要求內容或其他課程學習成果提供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952058" y="4538046"/>
            <a:ext cx="1255763" cy="67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7000" rIns="27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依校系要求內容或其他多元表現提供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509814" y="4538046"/>
            <a:ext cx="1366441" cy="67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7000" rIns="27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依校系要求內容自行製作成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一個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上傳</a:t>
            </a:r>
            <a:endParaRPr lang="en-US" altLang="zh-TW" dirty="0">
              <a:latin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128814" y="4538046"/>
            <a:ext cx="1403626" cy="67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7000" rIns="27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依校系要求內容自行製作成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一個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上傳</a:t>
            </a:r>
            <a:endParaRPr lang="en-US" altLang="zh-TW" dirty="0">
              <a:latin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41446" y="5863829"/>
            <a:ext cx="4849848" cy="48600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4000" rIns="54000" anchor="ctr">
            <a:no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另須製作一個多元表現綜整心得</a:t>
            </a:r>
            <a:r>
              <a:rPr lang="en-US" altLang="zh-TW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PDF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檔案上傳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76" y="5578541"/>
            <a:ext cx="422210" cy="422210"/>
          </a:xfrm>
          <a:prstGeom prst="rect">
            <a:avLst/>
          </a:prstGeom>
        </p:spPr>
      </p:pic>
      <p:sp>
        <p:nvSpPr>
          <p:cNvPr id="29" name="流程圖: 結束點 28"/>
          <p:cNvSpPr/>
          <p:nvPr/>
        </p:nvSpPr>
        <p:spPr>
          <a:xfrm>
            <a:off x="723939" y="3115086"/>
            <a:ext cx="2187000" cy="324000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27000" rIns="27000" anchor="ctr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審查資料各項上傳說明</a:t>
            </a:r>
            <a:endParaRPr lang="zh-TW" altLang="zh-TW" sz="1500" b="1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80909" y="5845171"/>
            <a:ext cx="2729998" cy="48600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4000" rIns="54000" anchor="ctr">
            <a:no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其餘考生由本人自行上傳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2" y="5584548"/>
            <a:ext cx="422210" cy="42221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/>
          <a:stretch/>
        </p:blipFill>
        <p:spPr>
          <a:xfrm>
            <a:off x="975349" y="1130173"/>
            <a:ext cx="7165684" cy="1823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5726907"/>
            <a:ext cx="2057400" cy="273844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23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8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281037"/>
            <a:ext cx="1331258" cy="13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1D599-2656-47D9-9D40-65D8C50F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84" y="404664"/>
            <a:ext cx="7560000" cy="675000"/>
          </a:xfrm>
        </p:spPr>
        <p:txBody>
          <a:bodyPr>
            <a:noAutofit/>
          </a:bodyPr>
          <a:lstStyle/>
          <a:p>
            <a:r>
              <a:rPr lang="zh-TW" altLang="en-US" sz="2625" b="1" dirty="0">
                <a:solidFill>
                  <a:schemeClr val="tx2"/>
                </a:solidFill>
              </a:rPr>
              <a:t>學習歷程資料庫及修課紀錄</a:t>
            </a:r>
            <a:r>
              <a:rPr lang="en-US" altLang="zh-TW" sz="2625" b="1" dirty="0" smtClean="0">
                <a:solidFill>
                  <a:schemeClr val="tx2"/>
                </a:solidFill>
              </a:rPr>
              <a:t>PDF</a:t>
            </a:r>
            <a:r>
              <a:rPr lang="zh-TW" altLang="en-US" sz="2625" b="1" dirty="0" smtClean="0">
                <a:solidFill>
                  <a:schemeClr val="tx2"/>
                </a:solidFill>
              </a:rPr>
              <a:t>查看時間</a:t>
            </a:r>
            <a:endParaRPr lang="zh-TW" altLang="en-US" sz="2625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0A7F44C-5AB5-4491-A04D-BA69404FE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33703"/>
              </p:ext>
            </p:extLst>
          </p:nvPr>
        </p:nvGraphicFramePr>
        <p:xfrm>
          <a:off x="827584" y="1328551"/>
          <a:ext cx="7128792" cy="4672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48166">
                  <a:extLst>
                    <a:ext uri="{9D8B030D-6E8A-4147-A177-3AD203B41FA5}">
                      <a16:colId xmlns:a16="http://schemas.microsoft.com/office/drawing/2014/main" val="1862658025"/>
                    </a:ext>
                  </a:extLst>
                </a:gridCol>
                <a:gridCol w="3680626">
                  <a:extLst>
                    <a:ext uri="{9D8B030D-6E8A-4147-A177-3AD203B41FA5}">
                      <a16:colId xmlns:a16="http://schemas.microsoft.com/office/drawing/2014/main" val="2686816417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8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學生</a:t>
                      </a:r>
                      <a:r>
                        <a:rPr lang="zh-TW" altLang="en-US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查看時間</a:t>
                      </a:r>
                      <a:endParaRPr lang="zh-TW" sz="18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54946897"/>
                  </a:ext>
                </a:extLst>
              </a:tr>
              <a:tr h="1161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第一至第四學期之修課紀錄、課程學習成果、多元表現</a:t>
                      </a:r>
                      <a:r>
                        <a:rPr lang="en-US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(EP)</a:t>
                      </a:r>
                      <a:endParaRPr lang="zh-TW" sz="18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系統</a:t>
                      </a:r>
                      <a:r>
                        <a:rPr lang="en-US" altLang="zh-TW" sz="1500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[</a:t>
                      </a:r>
                      <a:r>
                        <a:rPr lang="zh-TW" altLang="en-US" sz="1500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開放測試</a:t>
                      </a:r>
                      <a:r>
                        <a:rPr lang="en-US" altLang="zh-TW" sz="1500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]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時間：</a:t>
                      </a:r>
                      <a:endParaRPr lang="en-US" altLang="zh-TW" sz="15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111.04.14 (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 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至 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04.20 (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每日上午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時至下午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</a:t>
                      </a:r>
                      <a:endParaRPr lang="en-US" sz="15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※</a:t>
                      </a:r>
                      <a:r>
                        <a:rPr lang="zh-TW" altLang="en-US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截止日前向就讀學校反映</a:t>
                      </a:r>
                      <a:endParaRPr lang="zh-TW" sz="15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61488784"/>
                  </a:ext>
                </a:extLst>
              </a:tr>
              <a:tr h="1161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第五學期修課紀錄、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第五至第六學期課程</a:t>
                      </a:r>
                      <a:r>
                        <a:rPr lang="zh-TW" sz="1800" b="0" kern="10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</a:t>
                      </a:r>
                      <a:r>
                        <a:rPr lang="zh-TW" altLang="en-US" sz="1800" b="0" kern="10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習</a:t>
                      </a:r>
                      <a:r>
                        <a:rPr lang="zh-TW" sz="1800" b="0" kern="10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成果</a:t>
                      </a: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及多元表現</a:t>
                      </a:r>
                      <a:r>
                        <a:rPr lang="en-US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(EP)</a:t>
                      </a:r>
                      <a:endParaRPr lang="zh-TW" sz="18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系統</a:t>
                      </a:r>
                      <a:r>
                        <a:rPr lang="en-US" altLang="zh-TW" sz="1500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[</a:t>
                      </a:r>
                      <a:r>
                        <a:rPr lang="zh-TW" altLang="en-US" sz="1500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正式上傳</a:t>
                      </a:r>
                      <a:r>
                        <a:rPr lang="en-US" altLang="zh-TW" sz="1500" kern="1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]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時間：</a:t>
                      </a:r>
                      <a:endParaRPr lang="en-US" altLang="zh-TW" sz="15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111.05.05 (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 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至 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05.11 (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每日上午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時至下午</a:t>
                      </a:r>
                      <a:r>
                        <a:rPr lang="en-US" altLang="zh-TW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altLang="en-US" sz="15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</a:t>
                      </a:r>
                      <a:endParaRPr lang="en-US" altLang="zh-TW" sz="15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※</a:t>
                      </a:r>
                      <a:r>
                        <a:rPr lang="zh-TW" altLang="en-US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截止日前向就讀學校反映</a:t>
                      </a:r>
                      <a:endParaRPr lang="zh-TW" sz="1500" kern="100" dirty="0">
                        <a:solidFill>
                          <a:srgbClr val="0000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84724714"/>
                  </a:ext>
                </a:extLst>
              </a:tr>
              <a:tr h="1161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第六學期修課紀錄</a:t>
                      </a:r>
                      <a:r>
                        <a:rPr lang="en-US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(PDF</a:t>
                      </a:r>
                      <a:r>
                        <a:rPr lang="zh-TW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檔</a:t>
                      </a:r>
                      <a:r>
                        <a:rPr lang="en-US" sz="1800" b="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8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上網查詢時間：</a:t>
                      </a:r>
                      <a:endParaRPr lang="en-US" altLang="zh-TW" sz="1500" kern="1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111.05.16 (</a:t>
                      </a: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一</a:t>
                      </a:r>
                      <a:r>
                        <a:rPr lang="en-US" altLang="zh-TW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 </a:t>
                      </a: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至 </a:t>
                      </a:r>
                      <a:r>
                        <a:rPr lang="en-US" altLang="zh-TW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05.17 (</a:t>
                      </a: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二</a:t>
                      </a:r>
                      <a:r>
                        <a:rPr lang="en-US" altLang="zh-TW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每日上午</a:t>
                      </a:r>
                      <a:r>
                        <a:rPr lang="en-US" altLang="zh-TW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時至下午</a:t>
                      </a:r>
                      <a:r>
                        <a:rPr lang="en-US" altLang="zh-TW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TW" altLang="en-US" sz="1500" kern="1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時</a:t>
                      </a:r>
                      <a:endParaRPr lang="en-US" sz="1500" kern="1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※ </a:t>
                      </a:r>
                      <a:r>
                        <a:rPr lang="zh-TW" altLang="en-US" sz="1500" kern="100" dirty="0">
                          <a:solidFill>
                            <a:srgbClr val="0000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截止日前向就讀學校反映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78422567"/>
                  </a:ext>
                </a:extLst>
              </a:tr>
            </a:tbl>
          </a:graphicData>
        </a:graphic>
      </p:graphicFrame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CFB50893-A74B-41A5-B1E6-65EE6BC6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726907"/>
            <a:ext cx="2057400" cy="273844"/>
          </a:xfrm>
        </p:spPr>
        <p:txBody>
          <a:bodyPr/>
          <a:lstStyle/>
          <a:p>
            <a:fld id="{90863531-DAD8-4B0E-83F9-60A408ADDF4E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24</a:t>
            </a:fld>
            <a:endParaRPr lang="zh-TW" altLang="en-US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6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95F8-26D5-437D-8DCD-4995585583BD}" type="slidenum">
              <a:rPr lang="en-US" altLang="ko-KR" smtClean="0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9AC392D3-0AFE-4AA1-A231-B7FADFDD3B0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188640"/>
            <a:ext cx="8316912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2800" b="1" dirty="0" smtClean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FZHei-B01S" panose="02010601030101010101" pitchFamily="2" charset="-122"/>
              </a:rPr>
              <a:t>歷年資料查詢</a:t>
            </a:r>
            <a:endParaRPr lang="zh-CN" altLang="en-US" sz="2800" b="1" dirty="0">
              <a:solidFill>
                <a:schemeClr val="accent5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3407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2800" dirty="0" smtClean="0">
                <a:latin typeface="+mj-lt"/>
              </a:rPr>
              <a:t>學校網站</a:t>
            </a:r>
            <a:r>
              <a:rPr lang="en-US" altLang="zh-TW" sz="28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latin typeface="+mj-lt"/>
              </a:rPr>
              <a:t>升學資訊</a:t>
            </a:r>
            <a:r>
              <a:rPr lang="en-US" altLang="zh-TW" sz="28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latin typeface="+mj-lt"/>
                <a:sym typeface="Wingdings" panose="05000000000000000000" pitchFamily="2" charset="2"/>
              </a:rPr>
              <a:t>生涯輔導</a:t>
            </a:r>
            <a:r>
              <a:rPr lang="en-US" altLang="zh-TW" sz="28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latin typeface="+mj-lt"/>
                <a:sym typeface="Wingdings" panose="05000000000000000000" pitchFamily="2" charset="2"/>
              </a:rPr>
              <a:t>升大學</a:t>
            </a:r>
            <a:endParaRPr lang="en-US" altLang="zh-TW" sz="2800" dirty="0" smtClean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79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0"/>
          <p:cNvSpPr txBox="1">
            <a:spLocks noChangeArrowheads="1"/>
          </p:cNvSpPr>
          <p:nvPr/>
        </p:nvSpPr>
        <p:spPr bwMode="auto">
          <a:xfrm>
            <a:off x="414338" y="267948"/>
            <a:ext cx="8315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 kern="1200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報名考生設定密碼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901426431"/>
              </p:ext>
            </p:extLst>
          </p:nvPr>
        </p:nvGraphicFramePr>
        <p:xfrm>
          <a:off x="683568" y="980728"/>
          <a:ext cx="8332917" cy="570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935767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30282" cy="640871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67544" y="1124744"/>
            <a:ext cx="1944216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41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5200" t="16853" r="24401" b="43302"/>
          <a:stretch/>
        </p:blipFill>
        <p:spPr>
          <a:xfrm>
            <a:off x="0" y="1916832"/>
            <a:ext cx="9144000" cy="4098917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1763688" y="4129805"/>
            <a:ext cx="2952328" cy="1872207"/>
          </a:xfrm>
          <a:prstGeom prst="wedgeRectCallout">
            <a:avLst>
              <a:gd name="adj1" fmla="val 64293"/>
              <a:gd name="adj2" fmla="val -555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學校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南科實</a:t>
            </a:r>
            <a:r>
              <a:rPr lang="zh-TW" altLang="en-US" sz="2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中</a:t>
            </a:r>
            <a:r>
              <a:rPr lang="en-US" altLang="zh-TW" sz="2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(762)</a:t>
            </a:r>
            <a:endParaRPr lang="en-US" altLang="zh-TW" sz="2200" dirty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帳號</a:t>
            </a:r>
            <a:r>
              <a:rPr lang="en-US" altLang="zh-TW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r>
              <a:rPr lang="zh-TW" altLang="en-US" sz="2200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學號</a:t>
            </a:r>
            <a:endParaRPr lang="en-US" altLang="zh-TW" sz="2200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密碼</a:t>
            </a:r>
            <a:r>
              <a:rPr lang="en-US" altLang="zh-TW" sz="2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</a:t>
            </a:r>
            <a:r>
              <a:rPr lang="zh-TW" altLang="en-US" sz="2200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身分證</a:t>
            </a:r>
            <a:r>
              <a:rPr lang="zh-TW" altLang="en-US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字號後</a:t>
            </a:r>
            <a:r>
              <a:rPr lang="en-US" altLang="zh-TW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碼</a:t>
            </a:r>
            <a:r>
              <a:rPr lang="en-US" altLang="zh-TW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+</a:t>
            </a:r>
            <a:r>
              <a:rPr lang="zh-TW" altLang="en-US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生日</a:t>
            </a:r>
            <a:r>
              <a:rPr lang="en-US" altLang="zh-TW" sz="22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sz="2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碼</a:t>
            </a:r>
            <a:endParaRPr lang="zh-TW" altLang="en-US" sz="22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sz="2200" dirty="0">
              <a:solidFill>
                <a:srgbClr val="C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467544" y="201124"/>
            <a:ext cx="7992888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大學個人申請 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南科實中校內線上選填網址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中特圓體(P)" pitchFamily="34" charset="-120"/>
              <a:ea typeface="華康中特圓體(P)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                              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首頁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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升學資訊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u="sng" dirty="0">
                <a:solidFill>
                  <a:srgbClr val="0000CC"/>
                </a:solidFill>
                <a:hlinkClick r:id="rId4"/>
              </a:rPr>
              <a:t>http://www.jhenggao.com/IsFirst</a:t>
            </a:r>
            <a:r>
              <a:rPr lang="zh-TW" altLang="en-US" sz="2800" u="sng" dirty="0">
                <a:solidFill>
                  <a:srgbClr val="0000CC"/>
                </a:solidFill>
              </a:rPr>
              <a:t> 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015" y="1031885"/>
            <a:ext cx="1807993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86" t="9546" r="28767" b="26814"/>
          <a:stretch/>
        </p:blipFill>
        <p:spPr>
          <a:xfrm>
            <a:off x="1979712" y="1124744"/>
            <a:ext cx="6294623" cy="5035698"/>
          </a:xfrm>
          <a:prstGeom prst="rect">
            <a:avLst/>
          </a:prstGeom>
        </p:spPr>
      </p:pic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3466728" cy="553998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256490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51720" y="4725144"/>
            <a:ext cx="151216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9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592" t="18916" r="28669" b="33500"/>
          <a:stretch/>
        </p:blipFill>
        <p:spPr>
          <a:xfrm>
            <a:off x="395536" y="476672"/>
            <a:ext cx="8520599" cy="48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9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3466728" cy="553998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42" t="9627" r="24942" b="28325"/>
          <a:stretch/>
        </p:blipFill>
        <p:spPr>
          <a:xfrm>
            <a:off x="590047" y="1196752"/>
            <a:ext cx="5759121" cy="51346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44" y="2708920"/>
            <a:ext cx="414564" cy="2682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99592" y="4509120"/>
            <a:ext cx="63552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/>
          <a:srcRect l="38582" t="75199" r="53206" b="13601"/>
          <a:stretch/>
        </p:blipFill>
        <p:spPr>
          <a:xfrm>
            <a:off x="6349168" y="1846289"/>
            <a:ext cx="1501824" cy="1152128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V="1">
            <a:off x="1679139" y="3573015"/>
            <a:ext cx="4967033" cy="11521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70872" y="3212976"/>
            <a:ext cx="21602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020272" y="33569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請按閱讀完畢後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下一步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3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/>
          </p:cNvSpPr>
          <p:nvPr/>
        </p:nvSpPr>
        <p:spPr>
          <a:xfrm>
            <a:off x="467544" y="404664"/>
            <a:ext cx="3466728" cy="553998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zh-TW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40768"/>
            <a:ext cx="4733052" cy="19552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96816" y="1196752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023411" y="1232756"/>
            <a:ext cx="566326" cy="108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98838" y="897687"/>
            <a:ext cx="376159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03992" y="9714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無須輸入，</a:t>
            </a:r>
            <a:r>
              <a:rPr lang="en-US" altLang="zh-TW" dirty="0" smtClean="0"/>
              <a:t>3/1</a:t>
            </a:r>
            <a:r>
              <a:rPr lang="zh-TW" altLang="en-US" dirty="0" smtClean="0"/>
              <a:t>將由註冊組統一輸入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3"/>
          <a:stretch/>
        </p:blipFill>
        <p:spPr bwMode="auto">
          <a:xfrm>
            <a:off x="2627784" y="3440033"/>
            <a:ext cx="6043739" cy="25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649088" y="3296016"/>
            <a:ext cx="1706887" cy="450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5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/>
          </p:cNvSpPr>
          <p:nvPr/>
        </p:nvSpPr>
        <p:spPr>
          <a:xfrm>
            <a:off x="467544" y="404664"/>
            <a:ext cx="3466728" cy="553998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zh-TW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6281874" cy="551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627784" y="4293096"/>
            <a:ext cx="561662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6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509" y="3140968"/>
            <a:ext cx="2208981" cy="2208981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827584" y="908720"/>
            <a:ext cx="7488832" cy="17657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/>
              <a:t>操作示範影片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https</a:t>
            </a:r>
            <a:r>
              <a:rPr lang="en-US" altLang="zh-TW" sz="2800" dirty="0"/>
              <a:t>://</a:t>
            </a:r>
            <a:r>
              <a:rPr lang="en-US" altLang="zh-TW" sz="2800" dirty="0" err="1"/>
              <a:t>www.youtube.com</a:t>
            </a:r>
            <a:r>
              <a:rPr lang="en-US" altLang="zh-TW" sz="2800" dirty="0"/>
              <a:t>/</a:t>
            </a:r>
            <a:r>
              <a:rPr lang="en-US" altLang="zh-TW" sz="2800" dirty="0" err="1"/>
              <a:t>watch?v</a:t>
            </a:r>
            <a:r>
              <a:rPr lang="en-US" altLang="zh-TW" sz="2800" dirty="0"/>
              <a:t>=</a:t>
            </a:r>
            <a:r>
              <a:rPr lang="en-US" altLang="zh-TW" sz="2800" dirty="0" err="1"/>
              <a:t>hNwXXt9oSsM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98895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78000" y="2251755"/>
            <a:ext cx="8388000" cy="2354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en-US" altLang="zh-TW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6600" b="1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6600" b="1" dirty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srgbClr val="FFFF99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sz="6600" b="1" dirty="0">
              <a:ln>
                <a:solidFill>
                  <a:srgbClr val="002060"/>
                </a:solidFill>
              </a:ln>
              <a:gradFill>
                <a:gsLst>
                  <a:gs pos="0">
                    <a:prstClr val="white"/>
                  </a:gs>
                  <a:gs pos="100000">
                    <a:srgbClr val="FFFF99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latinLnBrk="1">
              <a:spcBef>
                <a:spcPts val="1800"/>
              </a:spcBef>
              <a:buClr>
                <a:srgbClr val="0058DA"/>
              </a:buClr>
              <a:buFont typeface="Wingdings" panose="05000000000000000000" pitchFamily="2" charset="2"/>
              <a:buNone/>
              <a:defRPr/>
            </a:pPr>
            <a:r>
              <a:rPr lang="zh-TW" altLang="en-US" sz="6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科技校院個人申請</a:t>
            </a:r>
            <a:endParaRPr lang="en-US" altLang="zh-TW" sz="6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9A67B-B182-44F2-9E33-69A77AF082AE}" type="slidenum">
              <a:rPr lang="en-US" altLang="ko-KR">
                <a:solidFill>
                  <a:prstClr val="black"/>
                </a:solidFill>
                <a:cs typeface="Arial" charset="0"/>
              </a:rPr>
              <a:pPr/>
              <a:t>34</a:t>
            </a:fld>
            <a:endParaRPr lang="en-US" altLang="ko-KR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628800"/>
            <a:ext cx="8460432" cy="4339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）以申請生之學科能力測驗原級分，依本簡章「貳、分則」中各校系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（組）、 學程所訂之「學科能力測驗成績採計方式」欄位中，各科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目採計權重計算其 加權平均級分並經轉換成百分制後（取至小數第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2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位，第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位四捨五入），即為該申請生之「學科能力測驗加權平均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成績」。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）依申請生</a:t>
            </a:r>
            <a:r>
              <a:rPr lang="zh-TW" altLang="en-US" sz="2400" dirty="0">
                <a:solidFill>
                  <a:srgbClr val="C00000"/>
                </a:solidFill>
                <a:latin typeface="華康中特圓體(P)" pitchFamily="34" charset="-120"/>
                <a:ea typeface="華康中特圓體(P)" pitchFamily="34" charset="-120"/>
              </a:rPr>
              <a:t>加權平均成績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，由高而低依序篩選取得參加複試資格者，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至各校系 （組）、學程預計複試人數為止。 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en-US" altLang="zh-TW" sz="2000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）如因加權平均成績相同，致使參加複試人數超出預計複試人數時，則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     該同分 之申請生一律取得參加複試之資格。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76672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rgbClr val="000066"/>
                </a:solidFill>
                <a:latin typeface="華康中特圓體(P)" pitchFamily="34" charset="-120"/>
                <a:ea typeface="華康中特圓體(P)" pitchFamily="34" charset="-120"/>
              </a:rPr>
              <a:t>科技校院</a:t>
            </a:r>
            <a:r>
              <a:rPr lang="en-US" altLang="zh-TW" sz="3000" dirty="0">
                <a:latin typeface="華康中圓體" pitchFamily="49" charset="-120"/>
                <a:ea typeface="華康中圓體" pitchFamily="49" charset="-120"/>
              </a:rPr>
              <a:t>-</a:t>
            </a:r>
            <a:r>
              <a:rPr lang="zh-TW" altLang="en-US" sz="3000" dirty="0">
                <a:latin typeface="華康中圓體" pitchFamily="49" charset="-120"/>
                <a:ea typeface="華康中圓體" pitchFamily="49" charset="-120"/>
              </a:rPr>
              <a:t>甄試方式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3594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7915" t="61644" r="1073" b="20548"/>
          <a:stretch/>
        </p:blipFill>
        <p:spPr bwMode="auto">
          <a:xfrm>
            <a:off x="2771800" y="115346"/>
            <a:ext cx="6372200" cy="9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411760" y="3876484"/>
            <a:ext cx="673224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0360" y="27149"/>
            <a:ext cx="25202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科大亦採計學習</a:t>
            </a:r>
            <a:r>
              <a:rPr lang="zh-TW" altLang="en-US" sz="3200" dirty="0"/>
              <a:t>歷程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5588" t="10101" r="27163" b="15001"/>
          <a:stretch/>
        </p:blipFill>
        <p:spPr>
          <a:xfrm>
            <a:off x="467544" y="116632"/>
            <a:ext cx="8352928" cy="66231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552" y="4293096"/>
            <a:ext cx="151216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7" y="5229200"/>
            <a:ext cx="1280271" cy="414564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2739099" y="4653136"/>
            <a:ext cx="5851066" cy="902935"/>
          </a:xfrm>
          <a:prstGeom prst="wedgeRectCallout">
            <a:avLst>
              <a:gd name="adj1" fmla="val -62832"/>
              <a:gd name="adj2" fmla="val 33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申請生學科能力測驗成績權重採計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一</a:t>
            </a:r>
            <a:r>
              <a:rPr lang="zh-TW" altLang="en-US" sz="2400" dirty="0"/>
              <a:t>階篩選成績試算範例</a:t>
            </a:r>
            <a:r>
              <a:rPr lang="en-US" altLang="zh-TW" sz="2400" dirty="0"/>
              <a:t>(excel</a:t>
            </a:r>
            <a:r>
              <a:rPr lang="zh-TW" altLang="en-US" sz="2400" dirty="0"/>
              <a:t>檔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1" y="6105908"/>
            <a:ext cx="1522911" cy="414564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2627784" y="6041742"/>
            <a:ext cx="2304256" cy="542895"/>
          </a:xfrm>
          <a:prstGeom prst="wedgeRectCallout">
            <a:avLst>
              <a:gd name="adj1" fmla="val -73419"/>
              <a:gd name="adj2" fmla="val -4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審查資料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0890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404664"/>
            <a:ext cx="8969375" cy="55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607003" cy="4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>
            <a:hlinkClick r:id="rId3"/>
          </p:cNvPr>
          <p:cNvSpPr/>
          <p:nvPr/>
        </p:nvSpPr>
        <p:spPr>
          <a:xfrm>
            <a:off x="0" y="0"/>
            <a:ext cx="7236296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kern="0" dirty="0">
                <a:solidFill>
                  <a:srgbClr val="C00000"/>
                </a:solidFill>
                <a:latin typeface="華康中特圓體(P)" pitchFamily="34" charset="-120"/>
                <a:ea typeface="華康中特圓體(P)" pitchFamily="34" charset="-120"/>
              </a:rPr>
              <a:t>科技校院</a:t>
            </a: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個人申請 </a:t>
            </a:r>
            <a:endParaRPr kumimoji="0" lang="en-US" altLang="zh-TW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中特圓體(P)" pitchFamily="34" charset="-120"/>
              <a:ea typeface="華康中特圓體(P)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</a:rPr>
              <a:t>南科實中校內線上選填網址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 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</a:rPr>
              <a:t>首頁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</a:t>
            </a:r>
            <a:r>
              <a:rPr kumimoji="0" lang="zh-TW" altLang="en-US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升學資訊</a:t>
            </a:r>
            <a:r>
              <a:rPr kumimoji="0" lang="en-US" altLang="zh-TW" sz="2800" kern="0" dirty="0">
                <a:solidFill>
                  <a:srgbClr val="002060"/>
                </a:solidFill>
                <a:latin typeface="華康中特圓體(P)" pitchFamily="34" charset="-120"/>
                <a:ea typeface="華康中特圓體(P)" pitchFamily="34" charset="-120"/>
                <a:sym typeface="Wingdings" pitchFamily="2" charset="2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hlinkClick r:id="rId4"/>
              </a:rPr>
              <a:t>http://eSTARS.jhenggao.com/eSTARS_NNKI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中特圓體(P)" pitchFamily="34" charset="-120"/>
              <a:ea typeface="華康中特圓體(P)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645" y="173824"/>
            <a:ext cx="1600200" cy="16002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635896" y="3645024"/>
            <a:ext cx="37444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0" y="116632"/>
            <a:ext cx="9077731" cy="59766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15816" y="3789040"/>
            <a:ext cx="58326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578041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70" r="90135" b="68548"/>
          <a:stretch/>
        </p:blipFill>
        <p:spPr>
          <a:xfrm>
            <a:off x="5148064" y="980728"/>
            <a:ext cx="1934845" cy="2160240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4512" t="11218" r="25468" b="63326"/>
          <a:stretch/>
        </p:blipFill>
        <p:spPr>
          <a:xfrm>
            <a:off x="803303" y="3159932"/>
            <a:ext cx="7848872" cy="2808312"/>
          </a:xfrm>
          <a:prstGeom prst="rect">
            <a:avLst/>
          </a:prstGeom>
        </p:spPr>
      </p:pic>
      <p:sp>
        <p:nvSpPr>
          <p:cNvPr id="6" name="標題 4"/>
          <p:cNvSpPr txBox="1">
            <a:spLocks noGrp="1"/>
          </p:cNvSpPr>
          <p:nvPr>
            <p:ph type="title"/>
          </p:nvPr>
        </p:nvSpPr>
        <p:spPr>
          <a:xfrm>
            <a:off x="827584" y="581779"/>
            <a:ext cx="4690864" cy="553998"/>
          </a:xfrm>
          <a:prstGeom prst="rect">
            <a:avLst/>
          </a:prstGeom>
          <a:solidFill>
            <a:srgbClr val="00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zh-TW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系統畫面</a:t>
            </a:r>
            <a:endParaRPr lang="en-US" altLang="zh-TW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2564904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0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39230"/>
          <a:stretch/>
        </p:blipFill>
        <p:spPr>
          <a:xfrm>
            <a:off x="2123729" y="404664"/>
            <a:ext cx="5688632" cy="4590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84368" y="2789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(1)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7004"/>
          <a:stretch/>
        </p:blipFill>
        <p:spPr>
          <a:xfrm>
            <a:off x="539552" y="980728"/>
            <a:ext cx="8299324" cy="52100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64089" y="5661248"/>
            <a:ext cx="1656184" cy="529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635897" y="4221088"/>
            <a:ext cx="1656184" cy="520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810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39230"/>
          <a:stretch/>
        </p:blipFill>
        <p:spPr>
          <a:xfrm>
            <a:off x="2123729" y="404664"/>
            <a:ext cx="5688632" cy="4590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84368" y="2789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(2)</a:t>
            </a:r>
            <a:endParaRPr lang="zh-TW" altLang="en-US" sz="3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6" y="1052736"/>
            <a:ext cx="8369954" cy="46320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1772816"/>
            <a:ext cx="1656184" cy="520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36096" y="4077072"/>
            <a:ext cx="1800200" cy="448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258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投影片編號版面配置區 3"/>
          <p:cNvSpPr txBox="1">
            <a:spLocks noGrp="1"/>
          </p:cNvSpPr>
          <p:nvPr>
            <p:ph type="sldNum" sz="quarter" idx="4294967295"/>
          </p:nvPr>
        </p:nvSpPr>
        <p:spPr>
          <a:xfrm>
            <a:off x="8378439" y="5658088"/>
            <a:ext cx="136911" cy="2066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34290" tIns="34290" rIns="34290" bIns="34290" anchor="ctr"/>
          <a:lstStyle>
            <a:lvl1pPr algn="r" defTabSz="685800">
              <a:defRPr sz="9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557" name="標題 1"/>
          <p:cNvSpPr txBox="1">
            <a:spLocks noGrp="1"/>
          </p:cNvSpPr>
          <p:nvPr>
            <p:ph type="title"/>
          </p:nvPr>
        </p:nvSpPr>
        <p:spPr>
          <a:xfrm>
            <a:off x="985350" y="-154001"/>
            <a:ext cx="7560001" cy="22223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12000"/>
              </a:lnSpc>
              <a:defRPr b="1">
                <a:solidFill>
                  <a:srgbClr val="44546A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zh-TW" altLang="en-US" dirty="0" smtClean="0"/>
              <a:t>本校校</a:t>
            </a:r>
            <a:r>
              <a:rPr lang="zh-TW" altLang="en-US" dirty="0"/>
              <a:t>內</a:t>
            </a:r>
            <a:r>
              <a:rPr lang="zh-TW" altLang="en-US" dirty="0" smtClean="0"/>
              <a:t>學習歷程檔案系統上傳</a:t>
            </a:r>
            <a:r>
              <a:rPr lang="zh-TW" altLang="en-US" dirty="0"/>
              <a:t>截止時間</a:t>
            </a:r>
            <a:endParaRPr dirty="0"/>
          </a:p>
        </p:txBody>
      </p:sp>
      <p:pic>
        <p:nvPicPr>
          <p:cNvPr id="563" name="Graphic 5" descr="Graphic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350" y="4509120"/>
            <a:ext cx="1114971" cy="965598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投影片編號版面配置區 4"/>
          <p:cNvSpPr txBox="1"/>
          <p:nvPr/>
        </p:nvSpPr>
        <p:spPr>
          <a:xfrm>
            <a:off x="7120890" y="5759954"/>
            <a:ext cx="1988820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34290" bIns="34290" anchor="ctr">
            <a:spAutoFit/>
          </a:bodyPr>
          <a:lstStyle>
            <a:lvl1pPr algn="r" defTabSz="1828800">
              <a:buClrTx/>
              <a:def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900"/>
              <a:t>1</a:t>
            </a:r>
          </a:p>
        </p:txBody>
      </p:sp>
      <p:sp>
        <p:nvSpPr>
          <p:cNvPr id="2" name="矩形 1"/>
          <p:cNvSpPr/>
          <p:nvPr/>
        </p:nvSpPr>
        <p:spPr>
          <a:xfrm>
            <a:off x="1403647" y="1556792"/>
            <a:ext cx="6974791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zh-TW" altLang="en-US" sz="2025" dirty="0"/>
              <a:t>第一學期 學習歷程檔案系統上傳截止日期</a:t>
            </a:r>
            <a:r>
              <a:rPr lang="en-US" altLang="zh-TW" sz="2025" dirty="0"/>
              <a:t>:</a:t>
            </a:r>
            <a:r>
              <a:rPr lang="zh-TW" altLang="en-US" sz="2025" dirty="0"/>
              <a:t> </a:t>
            </a:r>
            <a:r>
              <a:rPr lang="en-US" altLang="zh-TW" sz="2025" b="1" dirty="0">
                <a:solidFill>
                  <a:srgbClr val="FF0000"/>
                </a:solidFill>
              </a:rPr>
              <a:t>2/25</a:t>
            </a:r>
            <a:r>
              <a:rPr lang="zh-TW" altLang="en-US" sz="2025" dirty="0"/>
              <a:t> </a:t>
            </a:r>
            <a:endParaRPr lang="en-US" altLang="zh-TW" sz="2025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zh-TW" altLang="en-US" sz="2025" dirty="0"/>
              <a:t>請記得進入欣河學習歷程系統</a:t>
            </a:r>
            <a:endParaRPr lang="en-US" altLang="zh-TW" sz="2025" dirty="0"/>
          </a:p>
          <a:p>
            <a:pPr algn="l"/>
            <a:r>
              <a:rPr lang="zh-TW" altLang="en-US" sz="2025" dirty="0"/>
              <a:t>    操作手冊請於本校網站中</a:t>
            </a:r>
            <a:r>
              <a:rPr lang="en-US" altLang="zh-TW" sz="2025" dirty="0"/>
              <a:t>==&gt;</a:t>
            </a:r>
            <a:r>
              <a:rPr lang="zh-TW" altLang="en-US" sz="2025" dirty="0"/>
              <a:t>升學資訊</a:t>
            </a:r>
            <a:r>
              <a:rPr lang="en-US" altLang="zh-TW" sz="2025" dirty="0"/>
              <a:t>==&gt;</a:t>
            </a:r>
            <a:r>
              <a:rPr lang="zh-TW" altLang="en-US" sz="2025" dirty="0"/>
              <a:t>學習</a:t>
            </a:r>
            <a:endParaRPr lang="en-US" altLang="zh-TW" sz="2025" dirty="0"/>
          </a:p>
          <a:p>
            <a:pPr algn="l"/>
            <a:r>
              <a:rPr lang="zh-TW" altLang="en-US" sz="2025" dirty="0"/>
              <a:t>    歷程中查看</a:t>
            </a:r>
            <a:r>
              <a:rPr lang="en-US" altLang="zh-TW" sz="2025" dirty="0"/>
              <a:t>(</a:t>
            </a:r>
            <a:r>
              <a:rPr lang="zh-TW" altLang="en-US" sz="2025" dirty="0">
                <a:hlinkClick r:id="rId3"/>
              </a:rPr>
              <a:t>請點我</a:t>
            </a:r>
            <a:r>
              <a:rPr lang="en-US" altLang="zh-TW" sz="2025" dirty="0"/>
              <a:t>)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zh-TW" altLang="en-US" sz="2025" dirty="0"/>
              <a:t>因應下學期個人申請的時程， </a:t>
            </a:r>
            <a:r>
              <a:rPr lang="en-US" altLang="zh-TW" sz="2025" dirty="0"/>
              <a:t>110 </a:t>
            </a:r>
            <a:r>
              <a:rPr lang="zh-TW" altLang="en-US" sz="2025" dirty="0"/>
              <a:t>學年度第二學期的學習歷程檔案</a:t>
            </a:r>
            <a:r>
              <a:rPr lang="zh-TW" altLang="en-US" sz="2025" b="1" dirty="0">
                <a:solidFill>
                  <a:srgbClr val="FF0000"/>
                </a:solidFill>
              </a:rPr>
              <a:t>上傳截止日期為 </a:t>
            </a:r>
            <a:r>
              <a:rPr lang="en-US" altLang="zh-TW" sz="2025" b="1" dirty="0">
                <a:solidFill>
                  <a:srgbClr val="FF0000"/>
                </a:solidFill>
              </a:rPr>
              <a:t>3/25 </a:t>
            </a:r>
          </a:p>
          <a:p>
            <a:pPr algn="l"/>
            <a:r>
              <a:rPr lang="zh-TW" altLang="en-US" sz="2025" b="1" dirty="0" smtClean="0">
                <a:solidFill>
                  <a:srgbClr val="FF0000"/>
                </a:solidFill>
              </a:rPr>
              <a:t>                  勾選</a:t>
            </a:r>
            <a:r>
              <a:rPr lang="zh-TW" altLang="en-US" sz="2025" b="1" dirty="0">
                <a:solidFill>
                  <a:srgbClr val="FF0000"/>
                </a:solidFill>
              </a:rPr>
              <a:t>截止日期為 </a:t>
            </a:r>
            <a:r>
              <a:rPr lang="en-US" altLang="zh-TW" sz="2025" b="1" dirty="0">
                <a:solidFill>
                  <a:srgbClr val="FF0000"/>
                </a:solidFill>
              </a:rPr>
              <a:t>3/28</a:t>
            </a:r>
            <a:endParaRPr lang="zh-TW" altLang="en-US" sz="202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0438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555776" y="3429000"/>
            <a:ext cx="4896544" cy="108012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rPr>
              <a:t>條件說明</a:t>
            </a: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611560" y="692591"/>
            <a:ext cx="2847975" cy="2200505"/>
            <a:chOff x="446390" y="1318595"/>
            <a:chExt cx="2416102" cy="2200822"/>
          </a:xfrm>
        </p:grpSpPr>
        <p:sp>
          <p:nvSpPr>
            <p:cNvPr id="9" name="文字方塊 13"/>
            <p:cNvSpPr txBox="1"/>
            <p:nvPr/>
          </p:nvSpPr>
          <p:spPr>
            <a:xfrm rot="943969">
              <a:off x="446390" y="1318595"/>
              <a:ext cx="1371531" cy="144675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800" b="0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華康中特圓體(P)" pitchFamily="34" charset="-120"/>
                  <a:ea typeface="華康中特圓體(P)" pitchFamily="34" charset="-120"/>
                  <a:cs typeface="+mn-cs"/>
                </a:rPr>
                <a:t>畢</a:t>
              </a:r>
              <a:endParaRPr kumimoji="1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 rot="21171886">
              <a:off x="1620224" y="2072658"/>
              <a:ext cx="1242268" cy="144675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8800" b="0" i="0" u="none" strike="noStrike" kern="1200" cap="none" spc="0" normalizeH="0" baseline="0" noProof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華康中特圓體(P)" pitchFamily="34" charset="-120"/>
                  <a:ea typeface="華康中特圓體(P)" pitchFamily="34" charset="-120"/>
                  <a:cs typeface="+mn-cs"/>
                </a:rPr>
                <a:t>業</a:t>
              </a:r>
              <a:endParaRPr kumimoji="1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中特圓體(P)" pitchFamily="34" charset="-120"/>
                <a:ea typeface="華康中特圓體(P)" pitchFamily="34" charset="-120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1176337">
            <a:off x="112193" y="1966556"/>
            <a:ext cx="2007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新細明體" pitchFamily="18" charset="-120"/>
                <a:cs typeface="+mn-cs"/>
              </a:rPr>
              <a:t>110</a:t>
            </a:r>
            <a:endParaRPr kumimoji="1" lang="zh-TW" alt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7D3C4A">
                      <a:shade val="20000"/>
                      <a:satMod val="200000"/>
                    </a:srgbClr>
                  </a:gs>
                  <a:gs pos="78000">
                    <a:srgbClr val="7D3C4A">
                      <a:tint val="90000"/>
                      <a:shade val="89000"/>
                      <a:satMod val="220000"/>
                    </a:srgbClr>
                  </a:gs>
                  <a:gs pos="100000">
                    <a:srgbClr val="7D3C4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50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4148" y="229296"/>
            <a:ext cx="9130220" cy="6322449"/>
            <a:chOff x="27" y="121"/>
            <a:chExt cx="5963" cy="4050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7" y="121"/>
              <a:ext cx="596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國立南科實中</a:t>
              </a:r>
              <a:r>
                <a:rPr lang="en-US" altLang="zh-TW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(</a:t>
              </a:r>
              <a:r>
                <a:rPr lang="zh-TW" alt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高中部</a:t>
              </a:r>
              <a:r>
                <a:rPr lang="en-US" altLang="zh-TW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)</a:t>
              </a:r>
              <a:r>
                <a:rPr lang="zh-TW" alt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 (本文)"/>
                  <a:ea typeface="華康中特圓體" pitchFamily="49" charset="-120"/>
                </a:rPr>
                <a:t>畢業判定作業流程圖</a:t>
              </a: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565" y="720"/>
              <a:ext cx="1035" cy="34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高三學生</a:t>
              </a:r>
            </a:p>
            <a:p>
              <a:pPr algn="ctr"/>
              <a:r>
                <a:rPr lang="en-US" altLang="zh-TW" sz="1400" dirty="0"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高三第二學期結束</a:t>
              </a:r>
              <a:r>
                <a:rPr lang="en-US" altLang="zh-TW" sz="1400" dirty="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414" y="1200"/>
              <a:ext cx="1344" cy="576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德行評量之獎懲紀錄相抵</a:t>
              </a:r>
            </a:p>
            <a:p>
              <a:pPr algn="ctr"/>
              <a:r>
                <a:rPr lang="zh-TW" altLang="en-US" sz="1400" dirty="0">
                  <a:latin typeface="華康中特圓體" pitchFamily="49" charset="-120"/>
                  <a:ea typeface="華康中特圓體" pitchFamily="49" charset="-120"/>
                </a:rPr>
                <a:t>後未滿三大過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35" y="1632"/>
              <a:ext cx="2841" cy="1488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endParaRPr kumimoji="0" lang="zh-TW" altLang="zh-TW" sz="1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934" y="3717"/>
              <a:ext cx="1262" cy="38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rgbClr val="FFFF00"/>
                  </a:solidFill>
                  <a:latin typeface="華康中特圓體" pitchFamily="49" charset="-120"/>
                  <a:ea typeface="華康中特圓體" pitchFamily="49" charset="-120"/>
                </a:rPr>
                <a:t>發給畢業證書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736" y="2832"/>
              <a:ext cx="907" cy="532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是否參加補考</a:t>
              </a:r>
            </a:p>
            <a:p>
              <a:pPr marL="342900" indent="-342900" algn="ctr"/>
              <a:r>
                <a:rPr kumimoji="0" lang="en-US" altLang="zh-TW" sz="1400" dirty="0"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需達補考標準</a:t>
              </a:r>
              <a:r>
                <a:rPr kumimoji="0" lang="en-US" altLang="zh-TW" sz="1400" dirty="0">
                  <a:latin typeface="華康中特圓體" pitchFamily="49" charset="-120"/>
                  <a:ea typeface="華康中特圓體" pitchFamily="49" charset="-120"/>
                </a:rPr>
                <a:t>)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2784" y="3648"/>
              <a:ext cx="816" cy="523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/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補考重修後</a:t>
              </a:r>
            </a:p>
            <a:p>
              <a:pPr marL="342900" indent="-342900" algn="ctr"/>
              <a:r>
                <a:rPr kumimoji="0" lang="zh-TW" altLang="en-US" sz="1400" dirty="0">
                  <a:latin typeface="華康中特圓體" pitchFamily="49" charset="-120"/>
                  <a:ea typeface="華康中特圓體" pitchFamily="49" charset="-120"/>
                </a:rPr>
                <a:t>是否達畢業標準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840" y="3264"/>
              <a:ext cx="1585" cy="4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輔導延修</a:t>
              </a:r>
              <a:r>
                <a:rPr lang="en-US" altLang="zh-TW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至多</a:t>
              </a:r>
              <a:r>
                <a:rPr lang="en-US" altLang="zh-TW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2</a:t>
              </a:r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年</a:t>
              </a:r>
              <a:r>
                <a:rPr lang="en-US" altLang="zh-TW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，</a:t>
              </a:r>
            </a:p>
            <a:p>
              <a:pPr algn="ctr"/>
              <a:r>
                <a:rPr lang="zh-TW" altLang="en-US" sz="1400" dirty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如放棄者只能取得修業證明書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583" y="1649"/>
              <a:ext cx="960" cy="61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1400" dirty="0" smtClean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學分滿</a:t>
              </a:r>
              <a:r>
                <a:rPr lang="en-US" altLang="zh-TW" sz="1400" b="1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120</a:t>
              </a:r>
              <a:r>
                <a:rPr lang="zh-TW" altLang="en-US" sz="1400" b="1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學分</a:t>
              </a:r>
              <a:endParaRPr lang="en-US" altLang="zh-TW" sz="1400" b="1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algn="ctr"/>
              <a:r>
                <a:rPr lang="zh-TW" altLang="en-US" sz="1400" dirty="0" smtClean="0">
                  <a:solidFill>
                    <a:schemeClr val="bg1"/>
                  </a:solidFill>
                  <a:latin typeface="華康中特圓體" pitchFamily="49" charset="-120"/>
                  <a:ea typeface="華康中特圓體" pitchFamily="49" charset="-120"/>
                </a:rPr>
                <a:t>發給</a:t>
              </a:r>
              <a:endParaRPr lang="zh-TW" altLang="en-US" sz="1400" dirty="0">
                <a:solidFill>
                  <a:schemeClr val="bg1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algn="ctr"/>
              <a:r>
                <a:rPr lang="zh-TW" altLang="en-US" sz="1400" dirty="0">
                  <a:solidFill>
                    <a:srgbClr val="FFFF00"/>
                  </a:solidFill>
                  <a:latin typeface="華康中特圓體" pitchFamily="49" charset="-120"/>
                  <a:ea typeface="華康中特圓體" pitchFamily="49" charset="-120"/>
                </a:rPr>
                <a:t>修業證明書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rot="16200000" flipH="1">
              <a:off x="3019" y="1124"/>
              <a:ext cx="131" cy="3"/>
            </a:xfrm>
            <a:prstGeom prst="bentConnector3">
              <a:avLst>
                <a:gd name="adj1" fmla="val 5343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5" name="AutoShape 14"/>
            <p:cNvCxnSpPr>
              <a:cxnSpLocks noChangeShapeType="1"/>
              <a:stCxn id="7" idx="1"/>
              <a:endCxn id="8" idx="0"/>
            </p:cNvCxnSpPr>
            <p:nvPr/>
          </p:nvCxnSpPr>
          <p:spPr bwMode="auto">
            <a:xfrm rot="10800000" flipV="1">
              <a:off x="1556" y="1488"/>
              <a:ext cx="849" cy="13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6" name="AutoShape 15"/>
            <p:cNvCxnSpPr>
              <a:cxnSpLocks noChangeShapeType="1"/>
              <a:stCxn id="7" idx="3"/>
            </p:cNvCxnSpPr>
            <p:nvPr/>
          </p:nvCxnSpPr>
          <p:spPr bwMode="auto">
            <a:xfrm>
              <a:off x="3767" y="1488"/>
              <a:ext cx="1157" cy="13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>
              <a:off x="1556" y="3129"/>
              <a:ext cx="9" cy="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9"/>
            <p:cNvCxnSpPr>
              <a:cxnSpLocks noChangeShapeType="1"/>
              <a:stCxn id="8" idx="3"/>
              <a:endCxn id="10" idx="0"/>
            </p:cNvCxnSpPr>
            <p:nvPr/>
          </p:nvCxnSpPr>
          <p:spPr bwMode="auto">
            <a:xfrm>
              <a:off x="2985" y="2376"/>
              <a:ext cx="205" cy="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9" name="AutoShape 20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3190" y="3373"/>
              <a:ext cx="2" cy="2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1"/>
            <p:cNvCxnSpPr>
              <a:cxnSpLocks noChangeShapeType="1"/>
              <a:stCxn id="10" idx="3"/>
              <a:endCxn id="12" idx="0"/>
            </p:cNvCxnSpPr>
            <p:nvPr/>
          </p:nvCxnSpPr>
          <p:spPr bwMode="auto">
            <a:xfrm>
              <a:off x="3643" y="3098"/>
              <a:ext cx="990" cy="1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" name="AutoShape 22"/>
            <p:cNvCxnSpPr>
              <a:cxnSpLocks noChangeShapeType="1"/>
              <a:stCxn id="11" idx="3"/>
              <a:endCxn id="12" idx="2"/>
            </p:cNvCxnSpPr>
            <p:nvPr/>
          </p:nvCxnSpPr>
          <p:spPr bwMode="auto">
            <a:xfrm flipV="1">
              <a:off x="3600" y="3744"/>
              <a:ext cx="1033" cy="16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872" y="1344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440" y="3264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128" y="1353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3072" y="2505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3060" y="3339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3792" y="2976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792" y="3801"/>
              <a:ext cx="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ea typeface="華康古印體" pitchFamily="65" charset="-120"/>
                </a:rPr>
                <a:t>否</a:t>
              </a:r>
            </a:p>
          </p:txBody>
        </p:sp>
        <p:cxnSp>
          <p:nvCxnSpPr>
            <p:cNvPr id="29" name="AutoShape 32"/>
            <p:cNvCxnSpPr>
              <a:cxnSpLocks noChangeShapeType="1"/>
              <a:stCxn id="11" idx="1"/>
              <a:endCxn id="9" idx="3"/>
            </p:cNvCxnSpPr>
            <p:nvPr/>
          </p:nvCxnSpPr>
          <p:spPr bwMode="auto">
            <a:xfrm flipH="1" flipV="1">
              <a:off x="2196" y="3909"/>
              <a:ext cx="579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352" y="3792"/>
              <a:ext cx="28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CC0000"/>
                  </a:solidFill>
                  <a:ea typeface="華康古印體" pitchFamily="65" charset="-120"/>
                </a:rPr>
                <a:t>是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79" y="519"/>
              <a:ext cx="22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200" dirty="0"/>
                <a:t>本流程圖僅供參考，實際作業仍以相關法規為準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59" y="1793"/>
              <a:ext cx="2173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kumimoji="0" lang="zh-TW" altLang="en-US" sz="1600" b="1" dirty="0"/>
                <a:t>德行評量之獎懲紀錄相抵後，未滿三大過</a:t>
              </a:r>
              <a:endParaRPr kumimoji="0" lang="en-US" altLang="zh-TW" sz="1600" b="1" dirty="0" smtClean="0"/>
            </a:p>
            <a:p>
              <a:pPr marL="342900" indent="-342900"/>
              <a:r>
                <a:rPr kumimoji="0" lang="en-US" altLang="zh-TW" sz="1600" b="1" dirty="0" smtClean="0"/>
                <a:t>■</a:t>
              </a:r>
              <a:r>
                <a:rPr kumimoji="0" lang="zh-TW" altLang="en-US" sz="1600" b="1" dirty="0"/>
                <a:t>累積及格學分達</a:t>
              </a:r>
              <a:r>
                <a:rPr kumimoji="0" lang="en-US" altLang="zh-TW" sz="1600" b="1" dirty="0" smtClean="0"/>
                <a:t>150</a:t>
              </a:r>
              <a:r>
                <a:rPr kumimoji="0" lang="zh-TW" altLang="en-US" sz="1600" b="1" dirty="0"/>
                <a:t>學分</a:t>
              </a:r>
              <a:r>
                <a:rPr kumimoji="0" lang="en-US" altLang="zh-TW" sz="1600" b="1" dirty="0"/>
                <a:t>(</a:t>
              </a:r>
              <a:r>
                <a:rPr kumimoji="0" lang="zh-TW" altLang="en-US" sz="1600" b="1" dirty="0"/>
                <a:t>含</a:t>
              </a:r>
              <a:r>
                <a:rPr kumimoji="0" lang="en-US" altLang="zh-TW" sz="1600" b="1" dirty="0"/>
                <a:t>)</a:t>
              </a:r>
              <a:r>
                <a:rPr kumimoji="0" lang="zh-TW" altLang="en-US" sz="1600" b="1" dirty="0"/>
                <a:t>以上</a:t>
              </a:r>
              <a:endParaRPr kumimoji="0" lang="en-US" altLang="zh-TW" sz="1600" b="1" dirty="0"/>
            </a:p>
            <a:p>
              <a:pPr marL="342900" indent="-342900"/>
              <a:r>
                <a:rPr lang="zh-TW" altLang="en-US" sz="1600" b="1" dirty="0"/>
                <a:t>  </a:t>
              </a:r>
              <a:r>
                <a:rPr kumimoji="0" lang="zh-TW" altLang="en-US" sz="1600" b="1" dirty="0"/>
                <a:t>並</a:t>
              </a:r>
              <a:r>
                <a:rPr kumimoji="0" lang="zh-TW" altLang="en-US" sz="1600" b="1" i="1" u="sng" dirty="0"/>
                <a:t>符合下列 </a:t>
              </a:r>
              <a:r>
                <a:rPr kumimoji="0" lang="zh-TW" altLang="en-US" sz="1600" b="1" u="sng" dirty="0"/>
                <a:t>條件</a:t>
              </a:r>
            </a:p>
            <a:p>
              <a:pPr marL="342900" indent="-342900"/>
              <a:r>
                <a:rPr kumimoji="0" lang="en-US" altLang="zh-TW" sz="1600" b="1" dirty="0"/>
                <a:t>(1)</a:t>
              </a:r>
              <a:r>
                <a:rPr kumimoji="0" lang="zh-TW" altLang="en-US" sz="1600" b="1" dirty="0">
                  <a:solidFill>
                    <a:srgbClr val="CC0000"/>
                  </a:solidFill>
                </a:rPr>
                <a:t>每學年學業成績及格</a:t>
              </a:r>
              <a:r>
                <a:rPr kumimoji="0" lang="zh-TW" altLang="en-US" sz="1600" b="1" dirty="0"/>
                <a:t> </a:t>
              </a:r>
            </a:p>
            <a:p>
              <a:pPr marL="342900" indent="-342900"/>
              <a:r>
                <a:rPr kumimoji="0" lang="en-US" altLang="zh-TW" sz="1600" b="1" dirty="0"/>
                <a:t>(2)</a:t>
              </a:r>
              <a:r>
                <a:rPr kumimoji="0" lang="zh-TW" altLang="en-US" sz="1600" b="1" dirty="0"/>
                <a:t>必修須達</a:t>
              </a:r>
              <a:r>
                <a:rPr kumimoji="0" lang="en-US" altLang="zh-TW" sz="1600" b="1" dirty="0" smtClean="0"/>
                <a:t>102</a:t>
              </a:r>
              <a:r>
                <a:rPr kumimoji="0" lang="zh-TW" altLang="en-US" sz="1600" b="1" dirty="0" smtClean="0"/>
                <a:t>學分</a:t>
              </a:r>
              <a:endParaRPr kumimoji="0" lang="en-US" altLang="zh-TW" sz="1600" b="1" dirty="0"/>
            </a:p>
            <a:p>
              <a:pPr marL="342900" indent="-342900"/>
              <a:r>
                <a:rPr kumimoji="0" lang="en-US" altLang="zh-TW" sz="1600" b="1" dirty="0" smtClean="0"/>
                <a:t>(</a:t>
              </a:r>
              <a:r>
                <a:rPr kumimoji="0" lang="en-US" altLang="zh-TW" sz="1600" b="1" dirty="0"/>
                <a:t>3)</a:t>
              </a:r>
              <a:r>
                <a:rPr kumimoji="0" lang="zh-TW" altLang="en-US" sz="1600" b="1" dirty="0"/>
                <a:t>選修須達</a:t>
              </a:r>
              <a:r>
                <a:rPr kumimoji="0" lang="en-US" altLang="zh-TW" sz="1600" b="1" dirty="0"/>
                <a:t>40</a:t>
              </a:r>
              <a:r>
                <a:rPr kumimoji="0" lang="zh-TW" altLang="en-US" sz="1600" b="1" dirty="0"/>
                <a:t>學分 </a:t>
              </a:r>
              <a:endParaRPr kumimoji="0" lang="en-US" altLang="zh-TW" sz="1600" b="1" dirty="0" smtClean="0"/>
            </a:p>
          </p:txBody>
        </p:sp>
      </p:grpSp>
      <p:sp>
        <p:nvSpPr>
          <p:cNvPr id="4" name="橢圓 3">
            <a:extLst>
              <a:ext uri="{FF2B5EF4-FFF2-40B4-BE49-F238E27FC236}">
                <a16:creationId xmlns:a16="http://schemas.microsoft.com/office/drawing/2014/main" id="{5E94FFBA-F6B5-41D9-9FC5-BA9FD57070C4}"/>
              </a:ext>
            </a:extLst>
          </p:cNvPr>
          <p:cNvSpPr/>
          <p:nvPr/>
        </p:nvSpPr>
        <p:spPr>
          <a:xfrm>
            <a:off x="2618627" y="3220168"/>
            <a:ext cx="521239" cy="52179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44AA419-279E-40F8-9618-1B73B44D43F0}"/>
              </a:ext>
            </a:extLst>
          </p:cNvPr>
          <p:cNvCxnSpPr/>
          <p:nvPr/>
        </p:nvCxnSpPr>
        <p:spPr>
          <a:xfrm>
            <a:off x="1346221" y="4322142"/>
            <a:ext cx="16628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D2C1FC6B-D77A-4045-9BFF-32515A1D6ECB}"/>
              </a:ext>
            </a:extLst>
          </p:cNvPr>
          <p:cNvCxnSpPr/>
          <p:nvPr/>
        </p:nvCxnSpPr>
        <p:spPr>
          <a:xfrm>
            <a:off x="1346221" y="4581128"/>
            <a:ext cx="1656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1835696" y="3429000"/>
            <a:ext cx="6264696" cy="129614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中特圓體(P)" pitchFamily="34" charset="-120"/>
                <a:ea typeface="華康中特圓體(P)" pitchFamily="34" charset="-120"/>
              </a:rPr>
              <a:t>高三生涯及生命教育輔導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932040" y="5085184"/>
            <a:ext cx="374394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輔導室</a:t>
            </a:r>
            <a:r>
              <a:rPr lang="en-US" altLang="zh-TW" sz="28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:</a:t>
            </a:r>
            <a:r>
              <a:rPr lang="zh-TW" altLang="en-US" sz="2800" dirty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 </a:t>
            </a:r>
            <a:r>
              <a:rPr lang="zh-TW" altLang="en-US" sz="2800" dirty="0" smtClean="0">
                <a:solidFill>
                  <a:srgbClr val="5F5F5F"/>
                </a:solidFill>
                <a:latin typeface="華康竹風體W4" pitchFamily="65" charset="-120"/>
                <a:ea typeface="華康竹風體W4" pitchFamily="65" charset="-120"/>
              </a:rPr>
              <a:t>陳怡娟老師</a:t>
            </a:r>
            <a:endParaRPr lang="en-US" altLang="zh-TW" sz="2800" dirty="0">
              <a:solidFill>
                <a:srgbClr val="5F5F5F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611560" y="692696"/>
            <a:ext cx="2847975" cy="2197100"/>
            <a:chOff x="446390" y="1318700"/>
            <a:chExt cx="2416102" cy="2197417"/>
          </a:xfrm>
        </p:grpSpPr>
        <p:sp>
          <p:nvSpPr>
            <p:cNvPr id="9" name="文字方塊 13"/>
            <p:cNvSpPr txBox="1"/>
            <p:nvPr/>
          </p:nvSpPr>
          <p:spPr>
            <a:xfrm rot="943969">
              <a:off x="446390" y="1318700"/>
              <a:ext cx="1371531" cy="14465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TW" altLang="en-US" sz="8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華康中特圓體(P)" pitchFamily="34" charset="-120"/>
                  <a:ea typeface="華康中特圓體(P)" pitchFamily="34" charset="-120"/>
                </a:rPr>
                <a:t>大</a:t>
              </a:r>
              <a:endParaRPr kumimoji="1" lang="zh-TW" altLang="en-US" sz="8800" b="0" dirty="0">
                <a:latin typeface="華康中特圓體(P)" pitchFamily="34" charset="-120"/>
                <a:ea typeface="華康中特圓體(P)" pitchFamily="34" charset="-120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 rot="21171886">
              <a:off x="1620224" y="2075957"/>
              <a:ext cx="1242268" cy="14401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zh-TW" altLang="en-US" sz="880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80808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華康中特圓體(P)" pitchFamily="34" charset="-120"/>
                  <a:ea typeface="華康中特圓體(P)" pitchFamily="34" charset="-120"/>
                </a:rPr>
                <a:t>學</a:t>
              </a:r>
              <a:endParaRPr kumimoji="1" lang="zh-TW" altLang="en-US" sz="8800" b="0" dirty="0">
                <a:latin typeface="華康中特圓體(P)" pitchFamily="34" charset="-120"/>
                <a:ea typeface="華康中特圓體(P)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1176337">
            <a:off x="112193" y="1966556"/>
            <a:ext cx="2007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110</a:t>
            </a:r>
            <a:endParaRPr lang="zh-TW" alt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110-2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高三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生涯輔導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55559"/>
          <a:ext cx="8496944" cy="492576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204"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主題</a:t>
                      </a:r>
                      <a:endParaRPr lang="zh-TW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108000" marB="108000" anchor="ctr"/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時間</a:t>
                      </a:r>
                      <a:endParaRPr lang="zh-TW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108000" marB="108000" anchor="ctr"/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地點</a:t>
                      </a:r>
                      <a:endParaRPr lang="zh-TW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108000" marB="108000" anchor="ctr"/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授課老師</a:t>
                      </a:r>
                      <a:endParaRPr lang="zh-TW" sz="24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kumimoji="0"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學測選填志願講座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j-ea"/>
                          <a:ea typeface="+mj-ea"/>
                        </a:rPr>
                        <a:t>3/3(</a:t>
                      </a:r>
                      <a:r>
                        <a:rPr lang="zh-TW" altLang="en-US" sz="2400" kern="100" dirty="0">
                          <a:latin typeface="+mj-ea"/>
                          <a:ea typeface="+mj-ea"/>
                        </a:rPr>
                        <a:t>四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)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國際會議廳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牟國陶講師</a:t>
                      </a:r>
                      <a:endParaRPr lang="en-US" altLang="zh-TW" sz="2400" kern="100" dirty="0"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kern="1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多元策圖書資訊社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書審資料及面試技巧專講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j-ea"/>
                          <a:ea typeface="+mj-ea"/>
                        </a:rPr>
                        <a:t>3/14(</a:t>
                      </a:r>
                      <a:r>
                        <a:rPr lang="zh-TW" sz="2400" kern="100" dirty="0">
                          <a:latin typeface="+mj-ea"/>
                          <a:ea typeface="+mj-ea"/>
                        </a:rPr>
                        <a:t>一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)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聚英堂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王俊傑</a:t>
                      </a:r>
                      <a:r>
                        <a:rPr lang="zh-TW" altLang="zh-TW" sz="24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  <a:endParaRPr lang="en-US" altLang="zh-TW" sz="24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中山大學政治經濟</a:t>
                      </a:r>
                      <a:r>
                        <a:rPr kumimoji="0" lang="zh-TW" altLang="zh-TW" sz="2400" kern="1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marL="0" marR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kern="1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模擬面試</a:t>
                      </a:r>
                      <a:r>
                        <a:rPr kumimoji="0" lang="zh-TW" altLang="en-US" sz="2400" kern="1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/>
                        </a:rPr>
                        <a:t>說明</a:t>
                      </a: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j-ea"/>
                          <a:ea typeface="+mj-ea"/>
                        </a:rPr>
                        <a:t>4/25(</a:t>
                      </a:r>
                      <a:r>
                        <a:rPr lang="zh-TW" altLang="en-US" sz="2400" kern="100" dirty="0">
                          <a:latin typeface="+mj-ea"/>
                          <a:ea typeface="+mj-ea"/>
                        </a:rPr>
                        <a:t>一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)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高中</a:t>
                      </a:r>
                      <a:r>
                        <a:rPr lang="zh-TW" altLang="en-US" sz="2400" kern="100" dirty="0">
                          <a:latin typeface="+mj-ea"/>
                          <a:ea typeface="+mj-ea"/>
                        </a:rPr>
                        <a:t>生涯</a:t>
                      </a:r>
                      <a:r>
                        <a:rPr lang="zh-TW" sz="2400" kern="100" dirty="0">
                          <a:latin typeface="+mj-ea"/>
                          <a:ea typeface="+mj-ea"/>
                        </a:rPr>
                        <a:t>教室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+mj-ea"/>
                          <a:ea typeface="+mj-ea"/>
                          <a:cs typeface="Times New Roman"/>
                        </a:rPr>
                        <a:t>輔導老師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模擬面試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+mj-ea"/>
                          <a:ea typeface="+mj-ea"/>
                        </a:rPr>
                        <a:t>5/2(</a:t>
                      </a:r>
                      <a:r>
                        <a:rPr lang="zh-TW" altLang="en-US" sz="2400" kern="100" dirty="0">
                          <a:latin typeface="+mj-ea"/>
                          <a:ea typeface="+mj-ea"/>
                        </a:rPr>
                        <a:t>一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)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高中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1F</a:t>
                      </a:r>
                      <a:r>
                        <a:rPr lang="zh-TW" sz="2400" kern="100" dirty="0">
                          <a:latin typeface="+mj-ea"/>
                          <a:ea typeface="+mj-ea"/>
                        </a:rPr>
                        <a:t>教室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外聘委員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sz="2400" kern="100" dirty="0">
                          <a:latin typeface="+mj-ea"/>
                          <a:ea typeface="+mj-ea"/>
                        </a:rPr>
                        <a:t>人</a:t>
                      </a:r>
                      <a:endParaRPr lang="en-US" altLang="zh-TW" sz="2400" kern="100" dirty="0">
                        <a:latin typeface="+mj-ea"/>
                        <a:ea typeface="+mj-ea"/>
                      </a:endParaRPr>
                    </a:p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+mj-ea"/>
                          <a:ea typeface="+mj-ea"/>
                        </a:rPr>
                        <a:t>校內老師</a:t>
                      </a:r>
                      <a:r>
                        <a:rPr lang="en-US" sz="2400" kern="1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sz="2400" kern="100" dirty="0">
                          <a:latin typeface="+mj-ea"/>
                          <a:ea typeface="+mj-ea"/>
                        </a:rPr>
                        <a:t>人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409"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kumimoji="0"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提供</a:t>
                      </a:r>
                      <a:r>
                        <a:rPr kumimoji="0" lang="zh-TW" altLang="zh-TW" sz="24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落點分析書籍、</a:t>
                      </a:r>
                      <a:r>
                        <a:rPr kumimoji="0"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指考諮詢</a:t>
                      </a: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latin typeface="+mj-ea"/>
                          <a:ea typeface="+mj-ea"/>
                        </a:rPr>
                        <a:t>5~</a:t>
                      </a:r>
                      <a:r>
                        <a:rPr kumimoji="0" lang="en-US" sz="2400" kern="1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</a:t>
                      </a:r>
                      <a:r>
                        <a:rPr kumimoji="0" lang="zh-TW" altLang="en-US" sz="2400" kern="1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月</a:t>
                      </a:r>
                      <a:endParaRPr kumimoji="0" lang="zh-TW" altLang="zh-TW" sz="2400" kern="1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endParaRPr lang="zh-TW" sz="2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89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升學網站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【</a:t>
            </a:r>
            <a:r>
              <a:rPr lang="zh-TW" altLang="en-US" b="1" dirty="0">
                <a:latin typeface="Arial" pitchFamily="34" charset="0"/>
                <a:ea typeface="+mj-ea"/>
                <a:cs typeface="Arial" pitchFamily="34" charset="0"/>
              </a:rPr>
              <a:t>線上簡章、</a:t>
            </a:r>
            <a:r>
              <a:rPr lang="en-US" altLang="zh-TW" b="1" dirty="0" err="1">
                <a:latin typeface="Arial" pitchFamily="34" charset="0"/>
                <a:ea typeface="+mj-ea"/>
                <a:cs typeface="Arial" pitchFamily="34" charset="0"/>
              </a:rPr>
              <a:t>最低錄取分數</a:t>
            </a: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、</a:t>
            </a:r>
            <a:r>
              <a:rPr lang="zh-TW" altLang="en-US" b="1" dirty="0">
                <a:latin typeface="Arial" pitchFamily="34" charset="0"/>
                <a:ea typeface="+mj-ea"/>
                <a:cs typeface="Arial" pitchFamily="34" charset="0"/>
              </a:rPr>
              <a:t>線上落點</a:t>
            </a: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】</a:t>
            </a:r>
          </a:p>
          <a:p>
            <a:r>
              <a:rPr lang="zh-TW" altLang="en-US" sz="2800" dirty="0">
                <a:latin typeface="Arial" pitchFamily="34" charset="0"/>
                <a:ea typeface="+mj-ea"/>
                <a:cs typeface="Arial" pitchFamily="34" charset="0"/>
                <a:sym typeface="Wingdings 3"/>
              </a:rPr>
              <a:t>南科實中</a:t>
            </a:r>
            <a:r>
              <a:rPr lang="en-US" altLang="zh-TW" sz="2800" dirty="0">
                <a:latin typeface="Arial" pitchFamily="34" charset="0"/>
                <a:ea typeface="+mj-ea"/>
                <a:cs typeface="Arial" pitchFamily="34" charset="0"/>
                <a:sym typeface="Wingdings 3"/>
              </a:rPr>
              <a:t></a:t>
            </a:r>
            <a:r>
              <a:rPr lang="zh-TW" altLang="en-US" sz="2800" dirty="0">
                <a:latin typeface="Arial" pitchFamily="34" charset="0"/>
                <a:ea typeface="+mj-ea"/>
                <a:cs typeface="Arial" pitchFamily="34" charset="0"/>
              </a:rPr>
              <a:t>升學資訊</a:t>
            </a:r>
            <a:r>
              <a:rPr lang="en-US" altLang="zh-TW" sz="2800" dirty="0">
                <a:latin typeface="Arial" pitchFamily="34" charset="0"/>
                <a:ea typeface="+mj-ea"/>
                <a:cs typeface="Arial" pitchFamily="34" charset="0"/>
                <a:sym typeface="Wingdings 3"/>
              </a:rPr>
              <a:t></a:t>
            </a:r>
            <a:r>
              <a:rPr lang="zh-TW" altLang="en-US" sz="2800" dirty="0">
                <a:latin typeface="Arial" pitchFamily="34" charset="0"/>
                <a:ea typeface="+mj-ea"/>
                <a:cs typeface="Arial" pitchFamily="34" charset="0"/>
              </a:rPr>
              <a:t>生涯輔導</a:t>
            </a:r>
            <a:r>
              <a:rPr lang="en-US" altLang="zh-TW" sz="2800" dirty="0">
                <a:latin typeface="Arial" pitchFamily="34" charset="0"/>
                <a:cs typeface="Arial" pitchFamily="34" charset="0"/>
                <a:sym typeface="Wingdings 3"/>
              </a:rPr>
              <a:t></a:t>
            </a:r>
            <a:r>
              <a:rPr lang="zh-TW" altLang="en-US" sz="2800" dirty="0">
                <a:latin typeface="Arial" pitchFamily="34" charset="0"/>
                <a:ea typeface="+mj-ea"/>
                <a:cs typeface="Arial" pitchFamily="34" charset="0"/>
              </a:rPr>
              <a:t>升大學</a:t>
            </a:r>
            <a:r>
              <a:rPr lang="en-US" altLang="zh-TW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zh-TW" sz="2000" dirty="0">
                <a:latin typeface="Arial" pitchFamily="34" charset="0"/>
                <a:ea typeface="+mj-ea"/>
                <a:cs typeface="Arial" pitchFamily="34" charset="0"/>
                <a:hlinkClick r:id="rId2"/>
              </a:rPr>
              <a:t>https://k12.nnkieh.tn.edu.tw/modules/tadnews/page.php?nsn=19</a:t>
            </a:r>
            <a:endParaRPr lang="en-US" altLang="zh-TW" sz="20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endParaRPr lang="en-US" altLang="zh-TW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【</a:t>
            </a:r>
            <a:r>
              <a:rPr lang="zh-TW" altLang="en-US" b="1" dirty="0">
                <a:latin typeface="Arial" pitchFamily="34" charset="0"/>
                <a:ea typeface="+mj-ea"/>
                <a:cs typeface="Arial" pitchFamily="34" charset="0"/>
              </a:rPr>
              <a:t>大學校系學習經驗</a:t>
            </a: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】</a:t>
            </a:r>
          </a:p>
          <a:p>
            <a:r>
              <a:rPr lang="en-US" altLang="zh-TW" sz="2800" dirty="0">
                <a:latin typeface="Arial" pitchFamily="34" charset="0"/>
                <a:ea typeface="+mj-ea"/>
                <a:cs typeface="Arial" pitchFamily="34" charset="0"/>
              </a:rPr>
              <a:t>IOH</a:t>
            </a:r>
            <a:r>
              <a:rPr lang="zh-TW" altLang="en-US" sz="2800" dirty="0">
                <a:latin typeface="Arial" pitchFamily="34" charset="0"/>
                <a:ea typeface="+mj-ea"/>
                <a:cs typeface="Arial" pitchFamily="34" charset="0"/>
              </a:rPr>
              <a:t>開放個人經驗平台 </a:t>
            </a:r>
            <a:r>
              <a:rPr lang="en-US" altLang="zh-TW" sz="2000" dirty="0">
                <a:latin typeface="Arial" pitchFamily="34" charset="0"/>
                <a:ea typeface="+mj-ea"/>
                <a:cs typeface="Arial" pitchFamily="34" charset="0"/>
                <a:hlinkClick r:id="rId3"/>
              </a:rPr>
              <a:t>http://ioh.tw/</a:t>
            </a:r>
            <a:endParaRPr lang="en-US" altLang="zh-TW" sz="20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endParaRPr lang="en-US" altLang="zh-TW" sz="2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None/>
            </a:pP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【</a:t>
            </a:r>
            <a:r>
              <a:rPr lang="zh-TW" altLang="en-US" b="1" dirty="0">
                <a:latin typeface="Arial" pitchFamily="34" charset="0"/>
                <a:ea typeface="+mj-ea"/>
                <a:cs typeface="Arial" pitchFamily="34" charset="0"/>
              </a:rPr>
              <a:t>交叉查榜</a:t>
            </a:r>
            <a:r>
              <a:rPr lang="en-US" altLang="zh-TW" b="1" dirty="0">
                <a:latin typeface="Arial" pitchFamily="34" charset="0"/>
                <a:ea typeface="+mj-ea"/>
                <a:cs typeface="Arial" pitchFamily="34" charset="0"/>
              </a:rPr>
              <a:t>】</a:t>
            </a:r>
          </a:p>
          <a:p>
            <a:r>
              <a:rPr lang="zh-TW" altLang="en-US" sz="2800" dirty="0">
                <a:latin typeface="Arial" pitchFamily="34" charset="0"/>
                <a:ea typeface="+mj-ea"/>
                <a:cs typeface="Arial" pitchFamily="34" charset="0"/>
              </a:rPr>
              <a:t>最快速 </a:t>
            </a:r>
            <a:r>
              <a:rPr lang="en-US" altLang="zh-TW" sz="2000" dirty="0">
                <a:latin typeface="Arial" pitchFamily="34" charset="0"/>
                <a:ea typeface="+mj-ea"/>
                <a:cs typeface="Arial" pitchFamily="34" charset="0"/>
                <a:hlinkClick r:id="rId4"/>
              </a:rPr>
              <a:t>www.com.tw</a:t>
            </a:r>
            <a:endParaRPr lang="en-US" altLang="zh-TW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4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593" t="29399" r="27157" b="18801"/>
          <a:stretch/>
        </p:blipFill>
        <p:spPr>
          <a:xfrm>
            <a:off x="262559" y="116632"/>
            <a:ext cx="8640960" cy="6120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4941168"/>
            <a:ext cx="1800200" cy="720080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538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矩形"/>
          <p:cNvSpPr/>
          <p:nvPr/>
        </p:nvSpPr>
        <p:spPr>
          <a:xfrm>
            <a:off x="4104" y="3059502"/>
            <a:ext cx="3880474" cy="949645"/>
          </a:xfrm>
          <a:prstGeom prst="rect">
            <a:avLst/>
          </a:prstGeom>
          <a:solidFill>
            <a:srgbClr val="FFFC79">
              <a:alpha val="74561"/>
            </a:srgb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buClrTx/>
              <a:defRPr sz="5600">
                <a:solidFill>
                  <a:srgbClr val="FFFFFF"/>
                </a:solidFill>
              </a:defRPr>
            </a:pPr>
            <a:endParaRPr sz="2100"/>
          </a:p>
        </p:txBody>
      </p:sp>
      <p:sp>
        <p:nvSpPr>
          <p:cNvPr id="299" name="矩形"/>
          <p:cNvSpPr/>
          <p:nvPr/>
        </p:nvSpPr>
        <p:spPr>
          <a:xfrm>
            <a:off x="4103" y="3426642"/>
            <a:ext cx="3880475" cy="949644"/>
          </a:xfrm>
          <a:prstGeom prst="rect">
            <a:avLst/>
          </a:prstGeom>
          <a:solidFill>
            <a:schemeClr val="accent5">
              <a:satOff val="14477"/>
              <a:lumOff val="20901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buClrTx/>
              <a:defRPr sz="5600">
                <a:solidFill>
                  <a:srgbClr val="FFFFFF"/>
                </a:solidFill>
              </a:defRPr>
            </a:pPr>
            <a:endParaRPr sz="2100"/>
          </a:p>
        </p:txBody>
      </p:sp>
      <p:sp>
        <p:nvSpPr>
          <p:cNvPr id="300" name="矩形"/>
          <p:cNvSpPr/>
          <p:nvPr/>
        </p:nvSpPr>
        <p:spPr>
          <a:xfrm>
            <a:off x="4736697" y="3746058"/>
            <a:ext cx="2806501" cy="304800"/>
          </a:xfrm>
          <a:prstGeom prst="rect">
            <a:avLst/>
          </a:prstGeom>
          <a:solidFill>
            <a:schemeClr val="accent3">
              <a:satOff val="-5930"/>
              <a:lumOff val="12288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buClrTx/>
              <a:defRPr sz="5600">
                <a:solidFill>
                  <a:srgbClr val="FFFFFF"/>
                </a:solidFill>
              </a:defRPr>
            </a:pPr>
            <a:endParaRPr sz="2100"/>
          </a:p>
        </p:txBody>
      </p:sp>
      <p:pic>
        <p:nvPicPr>
          <p:cNvPr id="301" name="線條 線條" descr="線條 線條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2281951" y="3405401"/>
            <a:ext cx="4910755" cy="149910"/>
          </a:xfrm>
          <a:prstGeom prst="rect">
            <a:avLst/>
          </a:prstGeom>
        </p:spPr>
      </p:pic>
      <p:pic>
        <p:nvPicPr>
          <p:cNvPr id="303" name="線條 線條" descr="線條 線條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1498" y="5140509"/>
            <a:ext cx="342053" cy="28575"/>
          </a:xfrm>
          <a:prstGeom prst="rect">
            <a:avLst/>
          </a:prstGeom>
        </p:spPr>
      </p:pic>
      <p:pic>
        <p:nvPicPr>
          <p:cNvPr id="305" name="線條 線條" descr="線條 線條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6302" y="4808707"/>
            <a:ext cx="342053" cy="28575"/>
          </a:xfrm>
          <a:prstGeom prst="rect">
            <a:avLst/>
          </a:prstGeom>
        </p:spPr>
      </p:pic>
      <p:pic>
        <p:nvPicPr>
          <p:cNvPr id="307" name="線條 線條" descr="線條 線條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1498" y="3726695"/>
            <a:ext cx="342053" cy="28575"/>
          </a:xfrm>
          <a:prstGeom prst="rect">
            <a:avLst/>
          </a:prstGeom>
        </p:spPr>
      </p:pic>
      <p:pic>
        <p:nvPicPr>
          <p:cNvPr id="309" name="線條 線條" descr="線條 線條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1498" y="2645078"/>
            <a:ext cx="342053" cy="28575"/>
          </a:xfrm>
          <a:prstGeom prst="rect">
            <a:avLst/>
          </a:prstGeom>
        </p:spPr>
      </p:pic>
      <p:pic>
        <p:nvPicPr>
          <p:cNvPr id="311" name="線條 線條" descr="線條 線條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7426" y="2312881"/>
            <a:ext cx="342053" cy="28575"/>
          </a:xfrm>
          <a:prstGeom prst="rect">
            <a:avLst/>
          </a:prstGeom>
        </p:spPr>
      </p:pic>
      <p:sp>
        <p:nvSpPr>
          <p:cNvPr id="313" name="03月"/>
          <p:cNvSpPr txBox="1"/>
          <p:nvPr/>
        </p:nvSpPr>
        <p:spPr>
          <a:xfrm>
            <a:off x="4187164" y="1099164"/>
            <a:ext cx="445635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"/>
            </a:lvl1pPr>
          </a:lstStyle>
          <a:p>
            <a:r>
              <a:rPr sz="1500" dirty="0" err="1"/>
              <a:t>03月</a:t>
            </a:r>
            <a:endParaRPr sz="1500" dirty="0"/>
          </a:p>
        </p:txBody>
      </p:sp>
      <p:sp>
        <p:nvSpPr>
          <p:cNvPr id="314" name="04月"/>
          <p:cNvSpPr txBox="1"/>
          <p:nvPr/>
        </p:nvSpPr>
        <p:spPr>
          <a:xfrm>
            <a:off x="4091667" y="2353312"/>
            <a:ext cx="445635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"/>
            </a:lvl1pPr>
          </a:lstStyle>
          <a:p>
            <a:r>
              <a:rPr sz="1500"/>
              <a:t>04月</a:t>
            </a:r>
          </a:p>
        </p:txBody>
      </p:sp>
      <p:sp>
        <p:nvSpPr>
          <p:cNvPr id="315" name="05月"/>
          <p:cNvSpPr txBox="1"/>
          <p:nvPr/>
        </p:nvSpPr>
        <p:spPr>
          <a:xfrm>
            <a:off x="4060042" y="3106296"/>
            <a:ext cx="445635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"/>
            </a:lvl1pPr>
          </a:lstStyle>
          <a:p>
            <a:r>
              <a:rPr sz="1500"/>
              <a:t>05月</a:t>
            </a:r>
          </a:p>
        </p:txBody>
      </p:sp>
      <p:sp>
        <p:nvSpPr>
          <p:cNvPr id="316" name="06月"/>
          <p:cNvSpPr txBox="1"/>
          <p:nvPr/>
        </p:nvSpPr>
        <p:spPr>
          <a:xfrm>
            <a:off x="4095931" y="3913132"/>
            <a:ext cx="445635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"/>
            </a:lvl1pPr>
          </a:lstStyle>
          <a:p>
            <a:r>
              <a:rPr sz="1500"/>
              <a:t>06月</a:t>
            </a:r>
          </a:p>
        </p:txBody>
      </p:sp>
      <p:sp>
        <p:nvSpPr>
          <p:cNvPr id="317" name="07月"/>
          <p:cNvSpPr txBox="1"/>
          <p:nvPr/>
        </p:nvSpPr>
        <p:spPr>
          <a:xfrm>
            <a:off x="4095931" y="4858521"/>
            <a:ext cx="445635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"/>
            </a:lvl1pPr>
          </a:lstStyle>
          <a:p>
            <a:r>
              <a:rPr sz="1500"/>
              <a:t>07月</a:t>
            </a:r>
          </a:p>
        </p:txBody>
      </p:sp>
      <p:sp>
        <p:nvSpPr>
          <p:cNvPr id="318" name="Text Box 36"/>
          <p:cNvSpPr txBox="1"/>
          <p:nvPr/>
        </p:nvSpPr>
        <p:spPr>
          <a:xfrm>
            <a:off x="5008888" y="4825040"/>
            <a:ext cx="257812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FF26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分科測驗  07/11~12 (一~二)</a:t>
            </a:r>
          </a:p>
        </p:txBody>
      </p:sp>
      <p:sp>
        <p:nvSpPr>
          <p:cNvPr id="319" name="08月"/>
          <p:cNvSpPr txBox="1"/>
          <p:nvPr/>
        </p:nvSpPr>
        <p:spPr>
          <a:xfrm>
            <a:off x="4094587" y="5254466"/>
            <a:ext cx="445635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000"/>
            </a:lvl1pPr>
          </a:lstStyle>
          <a:p>
            <a:r>
              <a:rPr sz="1500"/>
              <a:t>08月</a:t>
            </a:r>
          </a:p>
        </p:txBody>
      </p:sp>
      <p:sp>
        <p:nvSpPr>
          <p:cNvPr id="320" name="Text Box 29"/>
          <p:cNvSpPr txBox="1"/>
          <p:nvPr/>
        </p:nvSpPr>
        <p:spPr>
          <a:xfrm>
            <a:off x="4972751" y="1221494"/>
            <a:ext cx="30011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051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繁星校內正式公開選填 03/07 (一)</a:t>
            </a:r>
          </a:p>
        </p:txBody>
      </p:sp>
      <p:sp>
        <p:nvSpPr>
          <p:cNvPr id="321" name="Text Box 29"/>
          <p:cNvSpPr txBox="1"/>
          <p:nvPr/>
        </p:nvSpPr>
        <p:spPr>
          <a:xfrm>
            <a:off x="4954864" y="1434926"/>
            <a:ext cx="30589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051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公告1~7類「繁星錄取」名單 03/22(二)</a:t>
            </a:r>
          </a:p>
        </p:txBody>
      </p:sp>
      <p:sp>
        <p:nvSpPr>
          <p:cNvPr id="322" name="Text Box 29"/>
          <p:cNvSpPr txBox="1"/>
          <p:nvPr/>
        </p:nvSpPr>
        <p:spPr>
          <a:xfrm>
            <a:off x="4999035" y="1826284"/>
            <a:ext cx="30589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929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個人申請報名 03/24~3/25 (四~五)</a:t>
            </a:r>
          </a:p>
        </p:txBody>
      </p:sp>
      <p:sp>
        <p:nvSpPr>
          <p:cNvPr id="323" name="Text Box 29"/>
          <p:cNvSpPr txBox="1"/>
          <p:nvPr/>
        </p:nvSpPr>
        <p:spPr>
          <a:xfrm>
            <a:off x="4999035" y="3395825"/>
            <a:ext cx="35044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929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個人申請指定甄試 05/19~06/05 (四~日)</a:t>
            </a:r>
          </a:p>
        </p:txBody>
      </p:sp>
      <p:sp>
        <p:nvSpPr>
          <p:cNvPr id="324" name="Text Box 29"/>
          <p:cNvSpPr txBox="1"/>
          <p:nvPr/>
        </p:nvSpPr>
        <p:spPr>
          <a:xfrm>
            <a:off x="4945649" y="4312224"/>
            <a:ext cx="330357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929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「個人申請」公告分發結果 06/15 (日)</a:t>
            </a:r>
          </a:p>
        </p:txBody>
      </p:sp>
      <p:sp>
        <p:nvSpPr>
          <p:cNvPr id="325" name="Text Box 32"/>
          <p:cNvSpPr txBox="1"/>
          <p:nvPr/>
        </p:nvSpPr>
        <p:spPr>
          <a:xfrm>
            <a:off x="4996635" y="5484730"/>
            <a:ext cx="295335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 b="1">
                <a:solidFill>
                  <a:srgbClr val="945200"/>
                </a:solidFill>
                <a:latin typeface="華康粗圓體"/>
                <a:ea typeface="華康粗圓體"/>
                <a:cs typeface="華康粗圓體"/>
                <a:sym typeface="華康粗圓體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50"/>
              <a:t>分發入學放榜 08/12 (五)</a:t>
            </a:r>
          </a:p>
        </p:txBody>
      </p:sp>
      <p:sp>
        <p:nvSpPr>
          <p:cNvPr id="326" name="Text Box 29"/>
          <p:cNvSpPr txBox="1"/>
          <p:nvPr/>
        </p:nvSpPr>
        <p:spPr>
          <a:xfrm>
            <a:off x="5141504" y="3754437"/>
            <a:ext cx="199688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0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高三畢業 6月初(暫定6/1)</a:t>
            </a:r>
          </a:p>
        </p:txBody>
      </p:sp>
      <p:sp>
        <p:nvSpPr>
          <p:cNvPr id="327" name="111…"/>
          <p:cNvSpPr txBox="1">
            <a:spLocks noGrp="1"/>
          </p:cNvSpPr>
          <p:nvPr>
            <p:ph type="title" idx="4294967295"/>
          </p:nvPr>
        </p:nvSpPr>
        <p:spPr>
          <a:xfrm>
            <a:off x="179512" y="-531440"/>
            <a:ext cx="4032124" cy="47446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20000"/>
            </a:pPr>
            <a:endParaRPr dirty="0"/>
          </a:p>
          <a:p>
            <a:pPr>
              <a:defRPr sz="9000"/>
            </a:pPr>
            <a:r>
              <a:rPr lang="en-US" altLang="zh-TW" sz="4000" dirty="0" smtClean="0">
                <a:latin typeface="Helvetica"/>
                <a:ea typeface="Helvetica"/>
                <a:cs typeface="Helvetica"/>
                <a:sym typeface="Helvetica"/>
              </a:rPr>
              <a:t>111</a:t>
            </a:r>
            <a:br>
              <a:rPr lang="en-US" altLang="zh-TW" sz="4000" dirty="0" smtClean="0">
                <a:latin typeface="Helvetica"/>
                <a:ea typeface="Helvetica"/>
                <a:cs typeface="Helvetica"/>
                <a:sym typeface="Helvetica"/>
              </a:rPr>
            </a:br>
            <a:r>
              <a:rPr sz="3600" dirty="0" err="1" smtClean="0">
                <a:latin typeface="Helvetica"/>
                <a:ea typeface="Helvetica"/>
                <a:cs typeface="Helvetica"/>
                <a:sym typeface="Helvetica"/>
              </a:rPr>
              <a:t>大學多元入學時程</a:t>
            </a:r>
            <a:endParaRPr sz="36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28" name="線條 線條" descr="線條 線條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2991301" y="2948116"/>
            <a:ext cx="3638477" cy="126056"/>
          </a:xfrm>
          <a:prstGeom prst="rect">
            <a:avLst/>
          </a:prstGeom>
        </p:spPr>
      </p:pic>
      <p:pic>
        <p:nvPicPr>
          <p:cNvPr id="330" name="線條 線條" descr="線條 線條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3514761" y="3177920"/>
            <a:ext cx="2715381" cy="126056"/>
          </a:xfrm>
          <a:prstGeom prst="rect">
            <a:avLst/>
          </a:prstGeom>
        </p:spPr>
      </p:pic>
      <p:pic>
        <p:nvPicPr>
          <p:cNvPr id="332" name="線條 線條" descr="線條 線條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4566886" y="5373715"/>
            <a:ext cx="719546" cy="126056"/>
          </a:xfrm>
          <a:prstGeom prst="rect">
            <a:avLst/>
          </a:prstGeom>
        </p:spPr>
      </p:pic>
      <p:sp>
        <p:nvSpPr>
          <p:cNvPr id="334" name="Text Box 29"/>
          <p:cNvSpPr txBox="1"/>
          <p:nvPr/>
        </p:nvSpPr>
        <p:spPr>
          <a:xfrm>
            <a:off x="5008044" y="2036900"/>
            <a:ext cx="37334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/>
          <a:p>
            <a:pPr defTabSz="685800">
              <a:defRPr sz="3600">
                <a:solidFill>
                  <a:srgbClr val="929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pPr>
            <a:r>
              <a:rPr sz="1350"/>
              <a:t>公告大學/</a:t>
            </a:r>
            <a:r>
              <a:rPr sz="1350">
                <a:solidFill>
                  <a:srgbClr val="0096FF"/>
                </a:solidFill>
              </a:rPr>
              <a:t>科大</a:t>
            </a:r>
            <a:r>
              <a:rPr sz="1350"/>
              <a:t>申請一階篩選名單 03/31 (四)</a:t>
            </a:r>
          </a:p>
        </p:txBody>
      </p:sp>
      <p:sp>
        <p:nvSpPr>
          <p:cNvPr id="335" name="Text Box 29"/>
          <p:cNvSpPr txBox="1"/>
          <p:nvPr/>
        </p:nvSpPr>
        <p:spPr>
          <a:xfrm>
            <a:off x="4987748" y="2349464"/>
            <a:ext cx="335290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929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個人申請提交學習歷程 04/1~4/26 (五~二)</a:t>
            </a:r>
          </a:p>
        </p:txBody>
      </p:sp>
      <p:sp>
        <p:nvSpPr>
          <p:cNvPr id="336" name="Text Box 29"/>
          <p:cNvSpPr txBox="1"/>
          <p:nvPr/>
        </p:nvSpPr>
        <p:spPr>
          <a:xfrm>
            <a:off x="4987748" y="2630622"/>
            <a:ext cx="358225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9290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 dirty="0" err="1"/>
              <a:t>個人申請備審資料繳交</a:t>
            </a:r>
            <a:r>
              <a:rPr sz="1350" dirty="0"/>
              <a:t> 05/05~05/11 (</a:t>
            </a:r>
            <a:r>
              <a:rPr sz="1350" dirty="0" err="1"/>
              <a:t>四~三</a:t>
            </a:r>
            <a:r>
              <a:rPr sz="1350" dirty="0"/>
              <a:t>)</a:t>
            </a:r>
          </a:p>
        </p:txBody>
      </p:sp>
      <p:sp>
        <p:nvSpPr>
          <p:cNvPr id="337" name="Text Box 32"/>
          <p:cNvSpPr txBox="1"/>
          <p:nvPr/>
        </p:nvSpPr>
        <p:spPr>
          <a:xfrm>
            <a:off x="4989088" y="5104629"/>
            <a:ext cx="321669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 b="1">
                <a:solidFill>
                  <a:srgbClr val="9452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350"/>
              <a:t>網路登記分發志願 7/30~08/02 (六~二)</a:t>
            </a:r>
          </a:p>
        </p:txBody>
      </p:sp>
      <p:sp>
        <p:nvSpPr>
          <p:cNvPr id="338" name="Text Box 29"/>
          <p:cNvSpPr txBox="1"/>
          <p:nvPr/>
        </p:nvSpPr>
        <p:spPr>
          <a:xfrm>
            <a:off x="4999034" y="3095898"/>
            <a:ext cx="366909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051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繁星第8類二階面試 05/19~06/05 (四~日)</a:t>
            </a:r>
          </a:p>
        </p:txBody>
      </p:sp>
      <p:sp>
        <p:nvSpPr>
          <p:cNvPr id="339" name="Text Box 29"/>
          <p:cNvSpPr txBox="1"/>
          <p:nvPr/>
        </p:nvSpPr>
        <p:spPr>
          <a:xfrm>
            <a:off x="5008889" y="4558775"/>
            <a:ext cx="305892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051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公告第8類「繁星錄取」名單 06/18(六)</a:t>
            </a:r>
          </a:p>
        </p:txBody>
      </p:sp>
      <p:sp>
        <p:nvSpPr>
          <p:cNvPr id="340" name="Text Box 36"/>
          <p:cNvSpPr txBox="1"/>
          <p:nvPr/>
        </p:nvSpPr>
        <p:spPr>
          <a:xfrm>
            <a:off x="4954864" y="951715"/>
            <a:ext cx="26811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FF26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 dirty="0" err="1"/>
              <a:t>學科能力測驗成績公告</a:t>
            </a:r>
            <a:r>
              <a:rPr sz="1350" dirty="0"/>
              <a:t>  03/01 (二)</a:t>
            </a:r>
          </a:p>
        </p:txBody>
      </p:sp>
      <p:pic>
        <p:nvPicPr>
          <p:cNvPr id="341" name="線條 線條" descr="線條 線條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3584954" y="2894773"/>
            <a:ext cx="2715380" cy="126055"/>
          </a:xfrm>
          <a:prstGeom prst="rect">
            <a:avLst/>
          </a:prstGeom>
        </p:spPr>
      </p:pic>
      <p:sp>
        <p:nvSpPr>
          <p:cNvPr id="343" name="Text Box 29"/>
          <p:cNvSpPr txBox="1"/>
          <p:nvPr/>
        </p:nvSpPr>
        <p:spPr>
          <a:xfrm>
            <a:off x="5008889" y="1632791"/>
            <a:ext cx="30011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6FF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 dirty="0" err="1"/>
              <a:t>科大申請報名</a:t>
            </a:r>
            <a:r>
              <a:rPr sz="1350" dirty="0"/>
              <a:t> 03/21~3/24 (</a:t>
            </a:r>
            <a:r>
              <a:rPr sz="1350" dirty="0" err="1"/>
              <a:t>一~四</a:t>
            </a:r>
            <a:r>
              <a:rPr sz="1350" dirty="0"/>
              <a:t>)</a:t>
            </a:r>
          </a:p>
        </p:txBody>
      </p:sp>
      <p:sp>
        <p:nvSpPr>
          <p:cNvPr id="344" name="Text Box 29"/>
          <p:cNvSpPr txBox="1"/>
          <p:nvPr/>
        </p:nvSpPr>
        <p:spPr>
          <a:xfrm>
            <a:off x="4999034" y="2872645"/>
            <a:ext cx="30011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6FF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科大複試 05/18~5/31 (三~二)</a:t>
            </a:r>
          </a:p>
        </p:txBody>
      </p:sp>
      <p:sp>
        <p:nvSpPr>
          <p:cNvPr id="345" name="Text Box 29"/>
          <p:cNvSpPr txBox="1"/>
          <p:nvPr/>
        </p:nvSpPr>
        <p:spPr>
          <a:xfrm>
            <a:off x="5003299" y="4068671"/>
            <a:ext cx="30011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90" bIns="34290" anchor="ctr">
            <a:spAutoFit/>
          </a:bodyPr>
          <a:lstStyle>
            <a:lvl1pPr algn="l" defTabSz="1828800">
              <a:buClrTx/>
              <a:defRPr sz="3600">
                <a:solidFill>
                  <a:srgbClr val="0096FF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rPr sz="1350"/>
              <a:t>科大結果公告 06/03 (五)</a:t>
            </a:r>
          </a:p>
        </p:txBody>
      </p:sp>
    </p:spTree>
    <p:extLst>
      <p:ext uri="{BB962C8B-B14F-4D97-AF65-F5344CB8AC3E}">
        <p14:creationId xmlns:p14="http://schemas.microsoft.com/office/powerpoint/2010/main" val="21532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6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3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 advAuto="0"/>
      <p:bldP spid="320" grpId="0" animBg="1" advAuto="0"/>
      <p:bldP spid="321" grpId="0" animBg="1" advAuto="0"/>
      <p:bldP spid="322" grpId="0" animBg="1" advAuto="0"/>
      <p:bldP spid="323" grpId="0" animBg="1" advAuto="0"/>
      <p:bldP spid="324" grpId="0" animBg="1" advAuto="0"/>
      <p:bldP spid="325" grpId="0" animBg="1" advAuto="0"/>
      <p:bldP spid="328" grpId="0" animBg="1" advAuto="0"/>
      <p:bldP spid="330" grpId="0" animBg="1" advAuto="0"/>
      <p:bldP spid="332" grpId="0" animBg="1" advAuto="0"/>
      <p:bldP spid="334" grpId="0" animBg="1" advAuto="0"/>
      <p:bldP spid="335" grpId="0" animBg="1" advAuto="0"/>
      <p:bldP spid="336" grpId="0" animBg="1" advAuto="0"/>
      <p:bldP spid="337" grpId="0" animBg="1" advAuto="0"/>
      <p:bldP spid="338" grpId="0" animBg="1" advAuto="0"/>
      <p:bldP spid="339" grpId="0" animBg="1" advAuto="0"/>
      <p:bldP spid="340" grpId="0" animBg="1" advAuto="0"/>
      <p:bldP spid="341" grpId="0" animBg="1" advAuto="0"/>
      <p:bldP spid="343" grpId="0" animBg="1" advAuto="0"/>
      <p:bldP spid="344" grpId="0" animBg="1" advAuto="0"/>
      <p:bldP spid="34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39230"/>
          <a:stretch/>
        </p:blipFill>
        <p:spPr>
          <a:xfrm>
            <a:off x="2123729" y="404664"/>
            <a:ext cx="5688632" cy="4590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84368" y="2789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(1)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7004"/>
          <a:stretch/>
        </p:blipFill>
        <p:spPr>
          <a:xfrm>
            <a:off x="539552" y="980728"/>
            <a:ext cx="8299324" cy="52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39230"/>
          <a:stretch/>
        </p:blipFill>
        <p:spPr>
          <a:xfrm>
            <a:off x="2123729" y="404664"/>
            <a:ext cx="5688632" cy="4590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84368" y="2789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(2)</a:t>
            </a:r>
            <a:endParaRPr lang="zh-TW" altLang="en-US" sz="3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0" y="1052736"/>
            <a:ext cx="8911024" cy="49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r="39230"/>
          <a:stretch/>
        </p:blipFill>
        <p:spPr>
          <a:xfrm>
            <a:off x="2123729" y="404664"/>
            <a:ext cx="5688632" cy="4590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84368" y="2789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(3)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1444" r="56682" b="8507"/>
          <a:stretch/>
        </p:blipFill>
        <p:spPr>
          <a:xfrm>
            <a:off x="1083976" y="1195137"/>
            <a:ext cx="5074422" cy="2305871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49815"/>
          <a:stretch/>
        </p:blipFill>
        <p:spPr>
          <a:xfrm>
            <a:off x="3707904" y="3717032"/>
            <a:ext cx="5005368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38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Calibri"/>
        <a:ea typeface="微軟正黑體"/>
        <a:cs typeface=""/>
      </a:majorFont>
      <a:minorFont>
        <a:latin typeface="Times New Roman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 smtClean="0">
            <a:latin typeface="+mj-lt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Calibri"/>
        <a:ea typeface="微軟正黑體"/>
        <a:cs typeface=""/>
      </a:majorFont>
      <a:minorFont>
        <a:latin typeface="Times New Roman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rgbClr val="0058DA"/>
          </a:buClr>
          <a:buSzTx/>
          <a:buFont typeface="Wingdings" pitchFamily="2" charset="2"/>
          <a:buChar char="§"/>
          <a:tabLst/>
          <a:defRPr kumimoji="1" lang="ko-KR" altLang="en-US" sz="13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 smtClean="0">
            <a:latin typeface="+mj-lt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6526</TotalTime>
  <Words>2259</Words>
  <Application>Microsoft Office PowerPoint</Application>
  <PresentationFormat>如螢幕大小 (4:3)</PresentationFormat>
  <Paragraphs>332</Paragraphs>
  <Slides>48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28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48</vt:i4>
      </vt:variant>
    </vt:vector>
  </HeadingPairs>
  <TitlesOfParts>
    <vt:vector size="79" baseType="lpstr">
      <vt:lpstr>Adobe Arabic</vt:lpstr>
      <vt:lpstr>Arial Unicode MS</vt:lpstr>
      <vt:lpstr>DejaVu Sans Light</vt:lpstr>
      <vt:lpstr>FZHei-B01S</vt:lpstr>
      <vt:lpstr>HY견고딕</vt:lpstr>
      <vt:lpstr>HY헤드라인M</vt:lpstr>
      <vt:lpstr>HY각헤드라인M</vt:lpstr>
      <vt:lpstr>Microsoft YaHei</vt:lpstr>
      <vt:lpstr>Yuanti TC Regular</vt:lpstr>
      <vt:lpstr>華康中特圓體</vt:lpstr>
      <vt:lpstr>華康中特圓體(P)</vt:lpstr>
      <vt:lpstr>華康中圓體</vt:lpstr>
      <vt:lpstr>華康古印體</vt:lpstr>
      <vt:lpstr>華康竹風體W4</vt:lpstr>
      <vt:lpstr>微軟正黑體</vt:lpstr>
      <vt:lpstr>微軟正黑體 (本文)</vt:lpstr>
      <vt:lpstr>新細明體</vt:lpstr>
      <vt:lpstr>標楷體</vt:lpstr>
      <vt:lpstr>산돌고딕 M</vt:lpstr>
      <vt:lpstr>Arial</vt:lpstr>
      <vt:lpstr>Calibri</vt:lpstr>
      <vt:lpstr>Helvetica</vt:lpstr>
      <vt:lpstr>Lucida Sans Unicode</vt:lpstr>
      <vt:lpstr>Times New Roman</vt:lpstr>
      <vt:lpstr>Verdana</vt:lpstr>
      <vt:lpstr>Wingdings</vt:lpstr>
      <vt:lpstr>Wingdings 2</vt:lpstr>
      <vt:lpstr>Wingdings 3</vt:lpstr>
      <vt:lpstr>匯合</vt:lpstr>
      <vt:lpstr>Office 佈景主題</vt:lpstr>
      <vt:lpstr>1_Office 佈景主題</vt:lpstr>
      <vt:lpstr>PowerPoint 簡報</vt:lpstr>
      <vt:lpstr>多元入學-多元管道</vt:lpstr>
      <vt:lpstr>PowerPoint 簡報</vt:lpstr>
      <vt:lpstr>PowerPoint 簡報</vt:lpstr>
      <vt:lpstr>PowerPoint 簡報</vt:lpstr>
      <vt:lpstr> 111 大學多元入學時程</vt:lpstr>
      <vt:lpstr>PowerPoint 簡報</vt:lpstr>
      <vt:lpstr>PowerPoint 簡報</vt:lpstr>
      <vt:lpstr>PowerPoint 簡報</vt:lpstr>
      <vt:lpstr>PowerPoint 簡報</vt:lpstr>
      <vt:lpstr>PowerPoint 簡報</vt:lpstr>
      <vt:lpstr>個人申請</vt:lpstr>
      <vt:lpstr>個人申請</vt:lpstr>
      <vt:lpstr>申請入學簡章資訊</vt:lpstr>
      <vt:lpstr>校系分則查詢https://www.cac.edu.tw/apply111/query.php</vt:lpstr>
      <vt:lpstr>PowerPoint 簡報</vt:lpstr>
      <vt:lpstr>PowerPoint 簡報</vt:lpstr>
      <vt:lpstr>PowerPoint 簡報</vt:lpstr>
      <vt:lpstr>申請入學審查資料內容調整說明</vt:lpstr>
      <vt:lpstr>審查資料上傳https://www.cac.edu.tw/apply111/dataupload.php</vt:lpstr>
      <vt:lpstr>申請入學審查資料上傳系統畫面說明(1)</vt:lpstr>
      <vt:lpstr>申請入學審查資料上傳系統畫面說明(2)</vt:lpstr>
      <vt:lpstr>申請入學審查資料上傳系統畫面說明(3)</vt:lpstr>
      <vt:lpstr>學習歷程資料庫及修課紀錄PDF查看時間</vt:lpstr>
      <vt:lpstr>歷年資料查詢</vt:lpstr>
      <vt:lpstr>PowerPoint 簡報</vt:lpstr>
      <vt:lpstr>PowerPoint 簡報</vt:lpstr>
      <vt:lpstr>PowerPoint 簡報</vt:lpstr>
      <vt:lpstr>系統畫面</vt:lpstr>
      <vt:lpstr>系統畫面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系統畫面</vt:lpstr>
      <vt:lpstr>PowerPoint 簡報</vt:lpstr>
      <vt:lpstr>PowerPoint 簡報</vt:lpstr>
      <vt:lpstr>本校校內學習歷程檔案系統上傳截止時間</vt:lpstr>
      <vt:lpstr>PowerPoint 簡報</vt:lpstr>
      <vt:lpstr>PowerPoint 簡報</vt:lpstr>
      <vt:lpstr>PowerPoint 簡報</vt:lpstr>
      <vt:lpstr>110-2 高三生涯輔導</vt:lpstr>
      <vt:lpstr>升學網站</vt:lpstr>
    </vt:vector>
  </TitlesOfParts>
  <Company>PRO11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TIGER-XP</dc:creator>
  <cp:lastModifiedBy>5A88</cp:lastModifiedBy>
  <cp:revision>505</cp:revision>
  <cp:lastPrinted>2020-02-13T03:21:15Z</cp:lastPrinted>
  <dcterms:created xsi:type="dcterms:W3CDTF">2014-08-13T15:20:08Z</dcterms:created>
  <dcterms:modified xsi:type="dcterms:W3CDTF">2022-02-18T03:18:01Z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