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98" r:id="rId2"/>
    <p:sldMasterId id="2147483707" r:id="rId3"/>
    <p:sldMasterId id="2147483727" r:id="rId4"/>
    <p:sldMasterId id="2147483739" r:id="rId5"/>
  </p:sldMasterIdLst>
  <p:notesMasterIdLst>
    <p:notesMasterId r:id="rId51"/>
  </p:notesMasterIdLst>
  <p:handoutMasterIdLst>
    <p:handoutMasterId r:id="rId52"/>
  </p:handoutMasterIdLst>
  <p:sldIdLst>
    <p:sldId id="429" r:id="rId6"/>
    <p:sldId id="299" r:id="rId7"/>
    <p:sldId id="346" r:id="rId8"/>
    <p:sldId id="367" r:id="rId9"/>
    <p:sldId id="347" r:id="rId10"/>
    <p:sldId id="316" r:id="rId11"/>
    <p:sldId id="369" r:id="rId12"/>
    <p:sldId id="432" r:id="rId13"/>
    <p:sldId id="296" r:id="rId14"/>
    <p:sldId id="286" r:id="rId15"/>
    <p:sldId id="430" r:id="rId16"/>
    <p:sldId id="431" r:id="rId17"/>
    <p:sldId id="291" r:id="rId18"/>
    <p:sldId id="292" r:id="rId19"/>
    <p:sldId id="427" r:id="rId20"/>
    <p:sldId id="411" r:id="rId21"/>
    <p:sldId id="400" r:id="rId22"/>
    <p:sldId id="418" r:id="rId23"/>
    <p:sldId id="307" r:id="rId24"/>
    <p:sldId id="353" r:id="rId25"/>
    <p:sldId id="354" r:id="rId26"/>
    <p:sldId id="355" r:id="rId27"/>
    <p:sldId id="368" r:id="rId28"/>
    <p:sldId id="318" r:id="rId29"/>
    <p:sldId id="276" r:id="rId30"/>
    <p:sldId id="433" r:id="rId31"/>
    <p:sldId id="272" r:id="rId32"/>
    <p:sldId id="321" r:id="rId33"/>
    <p:sldId id="357" r:id="rId34"/>
    <p:sldId id="325" r:id="rId35"/>
    <p:sldId id="326" r:id="rId36"/>
    <p:sldId id="327" r:id="rId37"/>
    <p:sldId id="328" r:id="rId38"/>
    <p:sldId id="345" r:id="rId39"/>
    <p:sldId id="315" r:id="rId40"/>
    <p:sldId id="351" r:id="rId41"/>
    <p:sldId id="428" r:id="rId42"/>
    <p:sldId id="278" r:id="rId43"/>
    <p:sldId id="331" r:id="rId44"/>
    <p:sldId id="275" r:id="rId45"/>
    <p:sldId id="341" r:id="rId46"/>
    <p:sldId id="281" r:id="rId47"/>
    <p:sldId id="360" r:id="rId48"/>
    <p:sldId id="256" r:id="rId49"/>
    <p:sldId id="257" r:id="rId50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66"/>
    <a:srgbClr val="F8FDCB"/>
    <a:srgbClr val="FF4747"/>
    <a:srgbClr val="FF9900"/>
    <a:srgbClr val="57257D"/>
    <a:srgbClr val="660066"/>
    <a:srgbClr val="E5474F"/>
    <a:srgbClr val="0000A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1" autoAdjust="0"/>
    <p:restoredTop sz="94645" autoAdjust="0"/>
  </p:normalViewPr>
  <p:slideViewPr>
    <p:cSldViewPr>
      <p:cViewPr varScale="1">
        <p:scale>
          <a:sx n="109" d="100"/>
          <a:sy n="109" d="100"/>
        </p:scale>
        <p:origin x="188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AAFE08-CF64-4CA3-A1AF-C6A976ED3699}" type="doc">
      <dgm:prSet loTypeId="urn:microsoft.com/office/officeart/2005/8/layout/vList2" loCatId="list" qsTypeId="urn:microsoft.com/office/officeart/2005/8/quickstyle/simple3" qsCatId="simple" csTypeId="urn:microsoft.com/office/officeart/2005/8/colors/colorful1#5" csCatId="colorful" phldr="1"/>
      <dgm:spPr/>
      <dgm:t>
        <a:bodyPr/>
        <a:lstStyle/>
        <a:p>
          <a:endParaRPr lang="zh-TW" altLang="en-US"/>
        </a:p>
      </dgm:t>
    </dgm:pt>
    <dgm:pt modelId="{67FA5AA8-9EFD-498B-93F9-11EB57D1A9DA}">
      <dgm:prSet custT="1"/>
      <dgm:spPr/>
      <dgm:t>
        <a:bodyPr/>
        <a:lstStyle/>
        <a:p>
          <a:r>
            <a:rPr kumimoji="0" lang="zh-TW" altLang="en-US" sz="20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依簡章規定，</a:t>
          </a:r>
          <a:r>
            <a:rPr kumimoji="0" lang="zh-TW" altLang="zh-TW" sz="20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報名參加本招生之每一考生，皆應至甄選委員會網址</a:t>
          </a:r>
          <a:r>
            <a:rPr kumimoji="0" lang="en-US" altLang="zh-TW" sz="20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(https://www.cac.edu.tw/)</a:t>
          </a:r>
          <a:r>
            <a:rPr kumimoji="0" lang="zh-TW" altLang="zh-TW" sz="20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，選擇「個人申請」，進入「個人密碼設定」，點選「設定密碼」選項，</a:t>
          </a:r>
          <a:r>
            <a:rPr kumimoji="0" lang="zh-TW" altLang="zh-TW" sz="2000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自行設定個人專屬之密碼</a:t>
          </a:r>
          <a:r>
            <a:rPr kumimoji="0" lang="zh-TW" altLang="zh-TW" sz="20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。</a:t>
          </a:r>
          <a:endParaRPr kumimoji="0" lang="en-US" altLang="zh-TW" sz="20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612870B8-68A6-47C2-9386-C804D49CC5E6}" type="parTrans" cxnId="{FD024D93-F5FE-47C0-894D-6BA3354DF60A}">
      <dgm:prSet/>
      <dgm:spPr/>
      <dgm:t>
        <a:bodyPr/>
        <a:lstStyle/>
        <a:p>
          <a:endParaRPr lang="zh-TW" alt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D1D399-39ED-4DC6-B130-42AFF8F5B63C}" type="sibTrans" cxnId="{FD024D93-F5FE-47C0-894D-6BA3354DF60A}">
      <dgm:prSet/>
      <dgm:spPr/>
      <dgm:t>
        <a:bodyPr/>
        <a:lstStyle/>
        <a:p>
          <a:endParaRPr lang="zh-TW" alt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CE05CC-90DF-4FB2-AEE2-B9F3FB7F2C5E}">
      <dgm:prSet custT="1"/>
      <dgm:spPr/>
      <dgm:t>
        <a:bodyPr/>
        <a:lstStyle/>
        <a:p>
          <a:pPr algn="ctr"/>
          <a:r>
            <a:rPr kumimoji="0" lang="zh-TW" altLang="zh-TW" sz="2000" b="1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考生個人密碼設定</a:t>
          </a:r>
          <a:r>
            <a:rPr kumimoji="0" lang="zh-TW" altLang="zh-TW" sz="2000" b="1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於</a:t>
          </a:r>
          <a:r>
            <a:rPr kumimoji="0" lang="en-US" altLang="zh-TW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109</a:t>
          </a:r>
          <a:r>
            <a:rPr kumimoji="0" lang="zh-TW" altLang="zh-TW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年</a:t>
          </a:r>
          <a:r>
            <a:rPr kumimoji="0" lang="en-US" altLang="zh-TW" sz="2000" b="1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3</a:t>
          </a:r>
          <a:r>
            <a:rPr kumimoji="0" lang="zh-TW" altLang="zh-TW" sz="2000" b="1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月</a:t>
          </a:r>
          <a:r>
            <a:rPr kumimoji="0" lang="en-US" altLang="zh-TW" sz="2000" b="1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5</a:t>
          </a:r>
          <a:r>
            <a:rPr kumimoji="0" lang="zh-TW" altLang="zh-TW" sz="2000" b="1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日上午</a:t>
          </a:r>
          <a:r>
            <a:rPr kumimoji="0" lang="en-US" altLang="zh-TW" sz="2000" b="1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9</a:t>
          </a:r>
          <a:r>
            <a:rPr kumimoji="0" lang="zh-TW" altLang="zh-TW" sz="2000" b="1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時起開放</a:t>
          </a:r>
          <a:endParaRPr kumimoji="0" lang="en-US" altLang="zh-TW" sz="20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CBEE4CFE-B704-443E-B34F-FDD661081D9C}" type="parTrans" cxnId="{8EF7C039-70EF-475C-9C45-81A0FBEA7914}">
      <dgm:prSet/>
      <dgm:spPr/>
      <dgm:t>
        <a:bodyPr/>
        <a:lstStyle/>
        <a:p>
          <a:endParaRPr lang="zh-TW" alt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D734DF-E119-44D6-81EA-A7067C9AEA08}" type="sibTrans" cxnId="{8EF7C039-70EF-475C-9C45-81A0FBEA7914}">
      <dgm:prSet/>
      <dgm:spPr/>
      <dgm:t>
        <a:bodyPr/>
        <a:lstStyle/>
        <a:p>
          <a:endParaRPr lang="zh-TW" alt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C9F820-03C3-4A16-8D17-7458B5939F0D}">
      <dgm:prSet custT="1"/>
      <dgm:spPr/>
      <dgm:t>
        <a:bodyPr/>
        <a:lstStyle/>
        <a:p>
          <a:r>
            <a:rPr kumimoji="0"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考生</a:t>
          </a:r>
          <a:r>
            <a:rPr kumimoji="0" lang="zh-TW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自行設定個人專屬之密碼後，方可登錄</a:t>
          </a:r>
          <a:r>
            <a:rPr kumimoji="0"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集體報名考生報名狀態查詢、應屆畢業生查詢高中</a:t>
          </a:r>
          <a:r>
            <a:rPr kumimoji="0" lang="en-US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(</a:t>
          </a:r>
          <a:r>
            <a:rPr kumimoji="0"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職</a:t>
          </a:r>
          <a:r>
            <a:rPr kumimoji="0" lang="en-US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)</a:t>
          </a:r>
          <a:r>
            <a:rPr kumimoji="0"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在校成績證明、</a:t>
          </a:r>
          <a:r>
            <a:rPr kumimoji="0" lang="zh-TW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篩選</a:t>
          </a:r>
          <a:r>
            <a:rPr kumimoji="0" lang="en-US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(</a:t>
          </a:r>
          <a:r>
            <a:rPr kumimoji="0" lang="zh-TW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分發</a:t>
          </a:r>
          <a:r>
            <a:rPr kumimoji="0" lang="en-US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)</a:t>
          </a:r>
          <a:r>
            <a:rPr kumimoji="0" lang="zh-TW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結果查詢、審查資料上傳、就讀志願序登記等系統</a:t>
          </a:r>
          <a:r>
            <a:rPr kumimoji="0"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。</a:t>
          </a:r>
          <a:endParaRPr kumimoji="0" lang="en-US" altLang="zh-TW" sz="20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9289DBBB-5122-41BA-A6E4-6E4304975480}" type="parTrans" cxnId="{F233EC4A-7B12-4E29-A158-AB5D148D1812}">
      <dgm:prSet/>
      <dgm:spPr/>
      <dgm:t>
        <a:bodyPr/>
        <a:lstStyle/>
        <a:p>
          <a:endParaRPr lang="zh-TW" alt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5E799D-D61E-483D-94A4-AA4A623A3FF4}" type="sibTrans" cxnId="{F233EC4A-7B12-4E29-A158-AB5D148D1812}">
      <dgm:prSet/>
      <dgm:spPr/>
      <dgm:t>
        <a:bodyPr/>
        <a:lstStyle/>
        <a:p>
          <a:endParaRPr lang="zh-TW" alt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EC2FC5-EC0A-4D3B-9C88-F5FC736086F3}">
      <dgm:prSet custT="1"/>
      <dgm:spPr/>
      <dgm:t>
        <a:bodyPr/>
        <a:lstStyle/>
        <a:p>
          <a:r>
            <a:rPr kumimoji="0" lang="zh-TW" alt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新增簡訊服務功能：</a:t>
          </a:r>
          <a:r>
            <a:rPr kumimoji="0" lang="zh-TW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考生於</a:t>
          </a:r>
          <a:r>
            <a:rPr kumimoji="0" lang="en-US" altLang="zh-TW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109</a:t>
          </a:r>
          <a:r>
            <a:rPr kumimoji="0" lang="zh-TW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年</a:t>
          </a:r>
          <a:r>
            <a:rPr kumimoji="0" lang="en-US" altLang="zh-TW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3</a:t>
          </a:r>
          <a:r>
            <a:rPr kumimoji="0" lang="zh-TW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月</a:t>
          </a:r>
          <a:r>
            <a:rPr kumimoji="0" lang="en-US" altLang="zh-TW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30</a:t>
          </a:r>
          <a:r>
            <a:rPr kumimoji="0" lang="zh-TW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日下午</a:t>
          </a:r>
          <a:r>
            <a:rPr kumimoji="0" lang="en-US" altLang="zh-TW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16</a:t>
          </a:r>
          <a:r>
            <a:rPr kumimoji="0" lang="zh-TW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時前完成個人密碼設定者，即可於篩選結果公告當日收到第一階段篩選結果簡訊通知。</a:t>
          </a:r>
          <a:endParaRPr kumimoji="0" lang="en-US" altLang="zh-TW" sz="20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BE22D02E-846F-484A-A231-1BA789910976}" type="parTrans" cxnId="{C6CC21FB-F0AE-4A6E-9CF0-76EDF9C2B5F1}">
      <dgm:prSet/>
      <dgm:spPr/>
      <dgm:t>
        <a:bodyPr/>
        <a:lstStyle/>
        <a:p>
          <a:endParaRPr lang="zh-TW" altLang="en-US"/>
        </a:p>
      </dgm:t>
    </dgm:pt>
    <dgm:pt modelId="{9C8D4F16-4A78-4D50-93F4-800FF232C7C6}" type="sibTrans" cxnId="{C6CC21FB-F0AE-4A6E-9CF0-76EDF9C2B5F1}">
      <dgm:prSet/>
      <dgm:spPr/>
      <dgm:t>
        <a:bodyPr/>
        <a:lstStyle/>
        <a:p>
          <a:endParaRPr lang="zh-TW" altLang="en-US"/>
        </a:p>
      </dgm:t>
    </dgm:pt>
    <dgm:pt modelId="{8FC71BBB-79FB-49C4-99B7-1142041553AE}" type="pres">
      <dgm:prSet presAssocID="{B5AAFE08-CF64-4CA3-A1AF-C6A976ED36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29F3233-F1EE-4051-A837-7FA450B064BB}" type="pres">
      <dgm:prSet presAssocID="{67FA5AA8-9EFD-498B-93F9-11EB57D1A9DA}" presName="parentText" presStyleLbl="node1" presStyleIdx="0" presStyleCnt="4" custScaleX="95012" custLinFactY="-24630" custLinFactNeighborX="-231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13D189-A1FC-4A22-9900-468FDC3BC3AB}" type="pres">
      <dgm:prSet presAssocID="{3AD1D399-39ED-4DC6-B130-42AFF8F5B63C}" presName="spacer" presStyleCnt="0"/>
      <dgm:spPr/>
    </dgm:pt>
    <dgm:pt modelId="{F06A4647-AA7F-4B22-8CEB-1A436EF14766}" type="pres">
      <dgm:prSet presAssocID="{23CE05CC-90DF-4FB2-AEE2-B9F3FB7F2C5E}" presName="parentText" presStyleLbl="node1" presStyleIdx="1" presStyleCnt="4" custScaleX="95012" custScaleY="42459" custLinFactY="-26245" custLinFactNeighborX="-238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EF9DAB-9F44-4AF6-B181-6B9EF72F1744}" type="pres">
      <dgm:prSet presAssocID="{F2D734DF-E119-44D6-81EA-A7067C9AEA08}" presName="spacer" presStyleCnt="0"/>
      <dgm:spPr/>
    </dgm:pt>
    <dgm:pt modelId="{FD63B0C5-B14B-4A93-8CCF-5CD25A67C6CB}" type="pres">
      <dgm:prSet presAssocID="{16C9F820-03C3-4A16-8D17-7458B5939F0D}" presName="parentText" presStyleLbl="node1" presStyleIdx="2" presStyleCnt="4" custScaleX="94873" custScaleY="111187" custLinFactY="-34332" custLinFactNeighborX="-238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6713E0-F6D7-4996-A4F0-4B6D8289F730}" type="pres">
      <dgm:prSet presAssocID="{5A5E799D-D61E-483D-94A4-AA4A623A3FF4}" presName="spacer" presStyleCnt="0"/>
      <dgm:spPr/>
    </dgm:pt>
    <dgm:pt modelId="{8A7E342B-D071-4FD0-BBBE-243D0E33725B}" type="pres">
      <dgm:prSet presAssocID="{E3EC2FC5-EC0A-4D3B-9C88-F5FC736086F3}" presName="parentText" presStyleLbl="node1" presStyleIdx="3" presStyleCnt="4" custScaleX="96542" custScaleY="84782" custLinFactY="-36630" custLinFactNeighborX="-408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D024D93-F5FE-47C0-894D-6BA3354DF60A}" srcId="{B5AAFE08-CF64-4CA3-A1AF-C6A976ED3699}" destId="{67FA5AA8-9EFD-498B-93F9-11EB57D1A9DA}" srcOrd="0" destOrd="0" parTransId="{612870B8-68A6-47C2-9386-C804D49CC5E6}" sibTransId="{3AD1D399-39ED-4DC6-B130-42AFF8F5B63C}"/>
    <dgm:cxn modelId="{46FEB29F-7ADD-4F02-9709-7C487CB1769E}" type="presOf" srcId="{B5AAFE08-CF64-4CA3-A1AF-C6A976ED3699}" destId="{8FC71BBB-79FB-49C4-99B7-1142041553AE}" srcOrd="0" destOrd="0" presId="urn:microsoft.com/office/officeart/2005/8/layout/vList2"/>
    <dgm:cxn modelId="{85B7DCF7-DBB1-4283-AEF2-4EF6BBCB3719}" type="presOf" srcId="{23CE05CC-90DF-4FB2-AEE2-B9F3FB7F2C5E}" destId="{F06A4647-AA7F-4B22-8CEB-1A436EF14766}" srcOrd="0" destOrd="0" presId="urn:microsoft.com/office/officeart/2005/8/layout/vList2"/>
    <dgm:cxn modelId="{2C8D82C2-C998-494E-AFF8-63B41F593593}" type="presOf" srcId="{E3EC2FC5-EC0A-4D3B-9C88-F5FC736086F3}" destId="{8A7E342B-D071-4FD0-BBBE-243D0E33725B}" srcOrd="0" destOrd="0" presId="urn:microsoft.com/office/officeart/2005/8/layout/vList2"/>
    <dgm:cxn modelId="{C6CC21FB-F0AE-4A6E-9CF0-76EDF9C2B5F1}" srcId="{B5AAFE08-CF64-4CA3-A1AF-C6A976ED3699}" destId="{E3EC2FC5-EC0A-4D3B-9C88-F5FC736086F3}" srcOrd="3" destOrd="0" parTransId="{BE22D02E-846F-484A-A231-1BA789910976}" sibTransId="{9C8D4F16-4A78-4D50-93F4-800FF232C7C6}"/>
    <dgm:cxn modelId="{6622578F-3682-43FF-85AF-CAD7D7C20F2C}" type="presOf" srcId="{67FA5AA8-9EFD-498B-93F9-11EB57D1A9DA}" destId="{629F3233-F1EE-4051-A837-7FA450B064BB}" srcOrd="0" destOrd="0" presId="urn:microsoft.com/office/officeart/2005/8/layout/vList2"/>
    <dgm:cxn modelId="{F233EC4A-7B12-4E29-A158-AB5D148D1812}" srcId="{B5AAFE08-CF64-4CA3-A1AF-C6A976ED3699}" destId="{16C9F820-03C3-4A16-8D17-7458B5939F0D}" srcOrd="2" destOrd="0" parTransId="{9289DBBB-5122-41BA-A6E4-6E4304975480}" sibTransId="{5A5E799D-D61E-483D-94A4-AA4A623A3FF4}"/>
    <dgm:cxn modelId="{8EF7C039-70EF-475C-9C45-81A0FBEA7914}" srcId="{B5AAFE08-CF64-4CA3-A1AF-C6A976ED3699}" destId="{23CE05CC-90DF-4FB2-AEE2-B9F3FB7F2C5E}" srcOrd="1" destOrd="0" parTransId="{CBEE4CFE-B704-443E-B34F-FDD661081D9C}" sibTransId="{F2D734DF-E119-44D6-81EA-A7067C9AEA08}"/>
    <dgm:cxn modelId="{AC34ED9C-83F2-4AF2-A867-D791B4DDE149}" type="presOf" srcId="{16C9F820-03C3-4A16-8D17-7458B5939F0D}" destId="{FD63B0C5-B14B-4A93-8CCF-5CD25A67C6CB}" srcOrd="0" destOrd="0" presId="urn:microsoft.com/office/officeart/2005/8/layout/vList2"/>
    <dgm:cxn modelId="{C5BE04A0-B4CB-456E-ABF5-1E880E818F9F}" type="presParOf" srcId="{8FC71BBB-79FB-49C4-99B7-1142041553AE}" destId="{629F3233-F1EE-4051-A837-7FA450B064BB}" srcOrd="0" destOrd="0" presId="urn:microsoft.com/office/officeart/2005/8/layout/vList2"/>
    <dgm:cxn modelId="{8679A3A5-068E-456A-8A57-46C63C9598B0}" type="presParOf" srcId="{8FC71BBB-79FB-49C4-99B7-1142041553AE}" destId="{7113D189-A1FC-4A22-9900-468FDC3BC3AB}" srcOrd="1" destOrd="0" presId="urn:microsoft.com/office/officeart/2005/8/layout/vList2"/>
    <dgm:cxn modelId="{EB6B4310-FAF0-4123-A259-303871922D20}" type="presParOf" srcId="{8FC71BBB-79FB-49C4-99B7-1142041553AE}" destId="{F06A4647-AA7F-4B22-8CEB-1A436EF14766}" srcOrd="2" destOrd="0" presId="urn:microsoft.com/office/officeart/2005/8/layout/vList2"/>
    <dgm:cxn modelId="{214EF511-32E0-4DFA-87E1-654EB20715CB}" type="presParOf" srcId="{8FC71BBB-79FB-49C4-99B7-1142041553AE}" destId="{89EF9DAB-9F44-4AF6-B181-6B9EF72F1744}" srcOrd="3" destOrd="0" presId="urn:microsoft.com/office/officeart/2005/8/layout/vList2"/>
    <dgm:cxn modelId="{890856B1-DDF8-45F2-964A-992D70E4E28F}" type="presParOf" srcId="{8FC71BBB-79FB-49C4-99B7-1142041553AE}" destId="{FD63B0C5-B14B-4A93-8CCF-5CD25A67C6CB}" srcOrd="4" destOrd="0" presId="urn:microsoft.com/office/officeart/2005/8/layout/vList2"/>
    <dgm:cxn modelId="{71199677-30A0-4FFB-9F31-6F6F79EA6A25}" type="presParOf" srcId="{8FC71BBB-79FB-49C4-99B7-1142041553AE}" destId="{7A6713E0-F6D7-4996-A4F0-4B6D8289F730}" srcOrd="5" destOrd="0" presId="urn:microsoft.com/office/officeart/2005/8/layout/vList2"/>
    <dgm:cxn modelId="{2880EE01-592C-4CA8-8C71-D170095BAC06}" type="presParOf" srcId="{8FC71BBB-79FB-49C4-99B7-1142041553AE}" destId="{8A7E342B-D071-4FD0-BBBE-243D0E33725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AAFE08-CF64-4CA3-A1AF-C6A976ED3699}" type="doc">
      <dgm:prSet loTypeId="urn:microsoft.com/office/officeart/2005/8/layout/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B1014872-DA90-4CA8-A352-7A174331058B}">
      <dgm:prSet custT="1"/>
      <dgm:spPr/>
      <dgm:t>
        <a:bodyPr/>
        <a:lstStyle/>
        <a:p>
          <a:r>
            <a:rPr kumimoji="0" lang="zh-TW" altLang="en-US" sz="2800" b="1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應屆畢業學測學生查詢在校成績系統</a:t>
          </a:r>
          <a:endParaRPr kumimoji="0" lang="en-US" altLang="zh-TW" sz="2800" b="1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46A0ED77-FED6-4A34-A0C2-A8C8D883DB34}" type="parTrans" cxnId="{C63D5A0A-2AC2-4EF6-A87B-90E513F72C85}">
      <dgm:prSet/>
      <dgm:spPr/>
      <dgm:t>
        <a:bodyPr/>
        <a:lstStyle/>
        <a:p>
          <a:endParaRPr lang="zh-TW" alt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631219-DAD9-4180-A36F-E2B79A451B66}" type="sibTrans" cxnId="{C63D5A0A-2AC2-4EF6-A87B-90E513F72C85}">
      <dgm:prSet/>
      <dgm:spPr/>
      <dgm:t>
        <a:bodyPr/>
        <a:lstStyle/>
        <a:p>
          <a:endParaRPr lang="zh-TW" alt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184665-87CD-4DE0-8581-DD37AB2348A9}">
      <dgm:prSet custT="1"/>
      <dgm:spPr/>
      <dgm:t>
        <a:bodyPr/>
        <a:lstStyle/>
        <a:p>
          <a:pPr marL="444500" indent="-444500"/>
          <a:r>
            <a:rPr kumimoji="0" lang="en-US" altLang="zh-TW" sz="24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109.03.20</a:t>
          </a:r>
          <a:r>
            <a:rPr kumimoji="0" lang="zh-TW" altLang="en-US" sz="24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至</a:t>
          </a:r>
          <a:r>
            <a:rPr kumimoji="0" lang="en-US" altLang="zh-TW" sz="24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109.03.26</a:t>
          </a:r>
          <a:r>
            <a:rPr kumimoji="0" lang="zh-TW" altLang="en-US" sz="24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每日</a:t>
          </a:r>
          <a:r>
            <a:rPr kumimoji="0" lang="zh-TW" altLang="en-US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上午</a:t>
          </a:r>
          <a:r>
            <a:rPr kumimoji="0" lang="en-US" altLang="zh-TW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9</a:t>
          </a:r>
          <a:r>
            <a:rPr kumimoji="0" lang="zh-TW" altLang="en-US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時至下午</a:t>
          </a:r>
          <a:r>
            <a:rPr kumimoji="0" lang="en-US" altLang="zh-TW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9</a:t>
          </a:r>
          <a:r>
            <a:rPr kumimoji="0" lang="zh-TW" altLang="en-US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時。</a:t>
          </a:r>
          <a:endParaRPr kumimoji="0" lang="en-US" altLang="zh-TW" sz="24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4935CBA0-0367-46AF-B4A8-44C79975A9B0}" type="parTrans" cxnId="{22D4F452-B31E-49F8-8737-CF514FB4909C}">
      <dgm:prSet/>
      <dgm:spPr/>
      <dgm:t>
        <a:bodyPr/>
        <a:lstStyle/>
        <a:p>
          <a:endParaRPr lang="zh-TW" alt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584F86-34F2-439D-A6AE-8DCE4585FD42}" type="sibTrans" cxnId="{22D4F452-B31E-49F8-8737-CF514FB4909C}">
      <dgm:prSet/>
      <dgm:spPr/>
      <dgm:t>
        <a:bodyPr/>
        <a:lstStyle/>
        <a:p>
          <a:endParaRPr lang="zh-TW" alt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39841B-093C-4295-BBB3-DFED785B29CF}">
      <dgm:prSet custT="1"/>
      <dgm:spPr/>
      <dgm:t>
        <a:bodyPr/>
        <a:lstStyle/>
        <a:p>
          <a:pPr marL="444500" indent="-444500"/>
          <a:r>
            <a:rPr kumimoji="0" lang="zh-TW" altLang="en-US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考生可至本會網站「應屆畢業學測學生查詢在校成績系統」查詢成績證明，若內容有誤，可於系統內反應錯誤原因。</a:t>
          </a:r>
          <a:endParaRPr kumimoji="0" lang="en-US" altLang="zh-TW" sz="24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08D3ED8A-6ABC-488A-81C0-FDD153E3A629}" type="parTrans" cxnId="{20A5FB2C-1AD9-49FB-81D3-FC4DFF149AE3}">
      <dgm:prSet/>
      <dgm:spPr/>
      <dgm:t>
        <a:bodyPr/>
        <a:lstStyle/>
        <a:p>
          <a:endParaRPr lang="zh-TW" alt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B5EBC1-2164-4DD4-BA31-2DE5892F3D4B}" type="sibTrans" cxnId="{20A5FB2C-1AD9-49FB-81D3-FC4DFF149AE3}">
      <dgm:prSet/>
      <dgm:spPr/>
      <dgm:t>
        <a:bodyPr/>
        <a:lstStyle/>
        <a:p>
          <a:endParaRPr lang="zh-TW" alt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952468-874E-4F6A-9A9D-3579A770D1F0}">
      <dgm:prSet custT="1"/>
      <dgm:spPr/>
      <dgm:t>
        <a:bodyPr/>
        <a:lstStyle/>
        <a:p>
          <a:r>
            <a:rPr kumimoji="0" lang="zh-TW" altLang="en-US" sz="2800" b="1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審查資料上傳系統開放時間</a:t>
          </a:r>
          <a:endParaRPr kumimoji="0" lang="en-US" altLang="zh-TW" sz="2800" b="1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C5899CDB-E939-45B6-BD55-3D894DA6A2AB}" type="parTrans" cxnId="{D1D70406-2FF0-4EF1-A14E-D3C29C785447}">
      <dgm:prSet/>
      <dgm:spPr/>
      <dgm:t>
        <a:bodyPr/>
        <a:lstStyle/>
        <a:p>
          <a:endParaRPr lang="zh-TW" alt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052DCE-D340-423C-B54D-6A67210AE73F}" type="sibTrans" cxnId="{D1D70406-2FF0-4EF1-A14E-D3C29C785447}">
      <dgm:prSet/>
      <dgm:spPr/>
      <dgm:t>
        <a:bodyPr/>
        <a:lstStyle/>
        <a:p>
          <a:endParaRPr lang="zh-TW" alt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0D080C-3121-4344-9213-1D5E0CB4BB92}">
      <dgm:prSet custT="1"/>
      <dgm:spPr/>
      <dgm:t>
        <a:bodyPr/>
        <a:lstStyle/>
        <a:p>
          <a:pPr marL="444500" indent="-444500"/>
          <a:r>
            <a:rPr kumimoji="0" lang="zh-TW" altLang="en-US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開</a:t>
          </a:r>
          <a:r>
            <a:rPr kumimoji="0" lang="zh-TW" altLang="zh-TW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始日期</a:t>
          </a:r>
          <a:r>
            <a:rPr kumimoji="0" lang="zh-TW" altLang="en-US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：</a:t>
          </a:r>
          <a:r>
            <a:rPr kumimoji="0" lang="en-US" altLang="zh-TW" sz="24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109.04.2</a:t>
          </a:r>
          <a:r>
            <a:rPr kumimoji="0" lang="zh-TW" altLang="en-US" sz="24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起</a:t>
          </a:r>
          <a:r>
            <a:rPr kumimoji="0" lang="zh-TW" altLang="zh-TW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每日上午</a:t>
          </a:r>
          <a:r>
            <a:rPr kumimoji="0" lang="en-US" altLang="zh-TW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9</a:t>
          </a:r>
          <a:r>
            <a:rPr kumimoji="0" lang="zh-TW" altLang="zh-TW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時至下午</a:t>
          </a:r>
          <a:r>
            <a:rPr kumimoji="0" lang="en-US" altLang="zh-TW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9</a:t>
          </a:r>
          <a:r>
            <a:rPr kumimoji="0" lang="zh-TW" altLang="zh-TW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時</a:t>
          </a:r>
          <a:r>
            <a:rPr kumimoji="0" lang="zh-TW" altLang="en-US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。</a:t>
          </a:r>
          <a:endParaRPr kumimoji="0" lang="en-US" altLang="zh-TW" sz="24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8154E08A-72CA-4AE0-A9A0-EB2AC0D41280}" type="parTrans" cxnId="{B95E3459-10A6-46C9-A3CE-CB2582A80D20}">
      <dgm:prSet/>
      <dgm:spPr/>
      <dgm:t>
        <a:bodyPr/>
        <a:lstStyle/>
        <a:p>
          <a:endParaRPr lang="zh-TW" alt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849617-4660-4D1D-9988-0447BD8630A9}" type="sibTrans" cxnId="{B95E3459-10A6-46C9-A3CE-CB2582A80D20}">
      <dgm:prSet/>
      <dgm:spPr/>
      <dgm:t>
        <a:bodyPr/>
        <a:lstStyle/>
        <a:p>
          <a:endParaRPr lang="zh-TW" alt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0FC558-95D9-43B0-95F0-DC02B41DF4B3}">
      <dgm:prSet custT="1"/>
      <dgm:spPr/>
      <dgm:t>
        <a:bodyPr/>
        <a:lstStyle/>
        <a:p>
          <a:pPr marL="444500" indent="-444500"/>
          <a:r>
            <a:rPr kumimoji="0" lang="zh-TW" altLang="zh-TW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截止日期</a:t>
          </a:r>
          <a:r>
            <a:rPr kumimoji="0" lang="zh-TW" altLang="en-US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：</a:t>
          </a:r>
          <a:r>
            <a:rPr kumimoji="0" lang="zh-TW" altLang="zh-TW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依各大學規定繳交截止日</a:t>
          </a:r>
          <a:r>
            <a:rPr kumimoji="0" lang="zh-TW" altLang="en-US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。</a:t>
          </a:r>
          <a:endParaRPr kumimoji="0" lang="en-US" altLang="zh-TW" sz="24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25DCD889-700C-4071-8FDE-0E505C9A77A4}" type="parTrans" cxnId="{D010D414-4E70-44F4-9CF3-700FE0B72457}">
      <dgm:prSet/>
      <dgm:spPr/>
      <dgm:t>
        <a:bodyPr/>
        <a:lstStyle/>
        <a:p>
          <a:endParaRPr lang="zh-TW" alt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07898B-A5A5-451C-8661-A1F2B7EBDE05}" type="sibTrans" cxnId="{D010D414-4E70-44F4-9CF3-700FE0B72457}">
      <dgm:prSet/>
      <dgm:spPr/>
      <dgm:t>
        <a:bodyPr/>
        <a:lstStyle/>
        <a:p>
          <a:endParaRPr lang="zh-TW" alt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CD1646-13E2-4D20-8340-BC5991E18CDD}">
      <dgm:prSet custT="1"/>
      <dgm:spPr/>
      <dgm:t>
        <a:bodyPr/>
        <a:lstStyle/>
        <a:p>
          <a:pPr marL="444500" indent="-444500"/>
          <a:r>
            <a:rPr kumimoji="0" lang="zh-TW" altLang="en-US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考生可於本會網站，</a:t>
          </a:r>
          <a:r>
            <a:rPr kumimoji="0" lang="zh-TW" altLang="zh-TW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點選</a:t>
          </a:r>
          <a:r>
            <a:rPr kumimoji="0" lang="zh-TW" altLang="en-US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「審查資料上傳作業操作說明」、「影音教學檔」、預先熟悉審查資料上傳作業流程。</a:t>
          </a:r>
          <a:endParaRPr kumimoji="0" lang="en-US" altLang="zh-TW" sz="24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2546FD26-C79B-44F0-ACCA-82D134FABEA5}" type="parTrans" cxnId="{F084794B-1026-400D-9CB0-EBD3797E730E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A6B5DE-5E40-4187-8544-70EF64BB5D87}" type="sibTrans" cxnId="{F084794B-1026-400D-9CB0-EBD3797E730E}">
      <dgm:prSet/>
      <dgm:spPr/>
      <dgm:t>
        <a:bodyPr/>
        <a:lstStyle/>
        <a:p>
          <a:endParaRPr lang="zh-TW" alt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850531-0FF1-4FB7-8DE6-CCF7DD990FF4}" type="pres">
      <dgm:prSet presAssocID="{B5AAFE08-CF64-4CA3-A1AF-C6A976ED369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8E45AEE-53D2-42AB-8F32-1245E2691C33}" type="pres">
      <dgm:prSet presAssocID="{B1014872-DA90-4CA8-A352-7A174331058B}" presName="parentLin" presStyleCnt="0"/>
      <dgm:spPr/>
    </dgm:pt>
    <dgm:pt modelId="{F6F60FDF-D55A-4C51-A869-07AD6867BE06}" type="pres">
      <dgm:prSet presAssocID="{B1014872-DA90-4CA8-A352-7A174331058B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828F44F2-41AA-4552-8BF5-8F088BD36270}" type="pres">
      <dgm:prSet presAssocID="{B1014872-DA90-4CA8-A352-7A174331058B}" presName="parentText" presStyleLbl="node1" presStyleIdx="0" presStyleCnt="2" custScaleX="108002" custScaleY="53783" custLinFactNeighborY="-122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274B5B-F953-4681-9E10-40235EE4FE81}" type="pres">
      <dgm:prSet presAssocID="{B1014872-DA90-4CA8-A352-7A174331058B}" presName="negativeSpace" presStyleCnt="0"/>
      <dgm:spPr/>
    </dgm:pt>
    <dgm:pt modelId="{9295E099-A67E-45B3-A7C7-779B7DF7EBF6}" type="pres">
      <dgm:prSet presAssocID="{B1014872-DA90-4CA8-A352-7A174331058B}" presName="childText" presStyleLbl="conFgAcc1" presStyleIdx="0" presStyleCnt="2" custLinFactNeighborY="585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167DCC-9204-4462-A77F-A1CB9F9B611B}" type="pres">
      <dgm:prSet presAssocID="{E7631219-DAD9-4180-A36F-E2B79A451B66}" presName="spaceBetweenRectangles" presStyleCnt="0"/>
      <dgm:spPr/>
    </dgm:pt>
    <dgm:pt modelId="{C24A0FB0-8764-4479-88DB-BE5C006A9470}" type="pres">
      <dgm:prSet presAssocID="{52952468-874E-4F6A-9A9D-3579A770D1F0}" presName="parentLin" presStyleCnt="0"/>
      <dgm:spPr/>
    </dgm:pt>
    <dgm:pt modelId="{779D7C94-5C5A-4997-AF54-2038B1154211}" type="pres">
      <dgm:prSet presAssocID="{52952468-874E-4F6A-9A9D-3579A770D1F0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0E17E605-C91F-4767-B41B-F52F25B84332}" type="pres">
      <dgm:prSet presAssocID="{52952468-874E-4F6A-9A9D-3579A770D1F0}" presName="parentText" presStyleLbl="node1" presStyleIdx="1" presStyleCnt="2" custScaleX="107999" custScaleY="61572" custLinFactNeighborY="96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218FC4-AEEE-4087-A1BC-DFED68E802A7}" type="pres">
      <dgm:prSet presAssocID="{52952468-874E-4F6A-9A9D-3579A770D1F0}" presName="negativeSpace" presStyleCnt="0"/>
      <dgm:spPr/>
    </dgm:pt>
    <dgm:pt modelId="{0CC16F70-40A0-4AF9-804D-ADBB11A493C7}" type="pres">
      <dgm:prSet presAssocID="{52952468-874E-4F6A-9A9D-3579A770D1F0}" presName="childText" presStyleLbl="conFgAcc1" presStyleIdx="1" presStyleCnt="2" custLinFactNeighborY="378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1D70406-2FF0-4EF1-A14E-D3C29C785447}" srcId="{B5AAFE08-CF64-4CA3-A1AF-C6A976ED3699}" destId="{52952468-874E-4F6A-9A9D-3579A770D1F0}" srcOrd="1" destOrd="0" parTransId="{C5899CDB-E939-45B6-BD55-3D894DA6A2AB}" sibTransId="{EB052DCE-D340-423C-B54D-6A67210AE73F}"/>
    <dgm:cxn modelId="{B4A1663C-9B96-406E-AC66-8E134BE4486E}" type="presOf" srcId="{FD0FC558-95D9-43B0-95F0-DC02B41DF4B3}" destId="{0CC16F70-40A0-4AF9-804D-ADBB11A493C7}" srcOrd="0" destOrd="1" presId="urn:microsoft.com/office/officeart/2005/8/layout/list1"/>
    <dgm:cxn modelId="{DB706509-128B-4F07-8BA0-49757D32DBBA}" type="presOf" srcId="{64CD1646-13E2-4D20-8340-BC5991E18CDD}" destId="{0CC16F70-40A0-4AF9-804D-ADBB11A493C7}" srcOrd="0" destOrd="2" presId="urn:microsoft.com/office/officeart/2005/8/layout/list1"/>
    <dgm:cxn modelId="{9C385704-0014-4AEF-A236-05006A61965C}" type="presOf" srcId="{B1014872-DA90-4CA8-A352-7A174331058B}" destId="{F6F60FDF-D55A-4C51-A869-07AD6867BE06}" srcOrd="0" destOrd="0" presId="urn:microsoft.com/office/officeart/2005/8/layout/list1"/>
    <dgm:cxn modelId="{CA20C95E-D1DA-4965-901C-C89F39AC9A44}" type="presOf" srcId="{52952468-874E-4F6A-9A9D-3579A770D1F0}" destId="{779D7C94-5C5A-4997-AF54-2038B1154211}" srcOrd="0" destOrd="0" presId="urn:microsoft.com/office/officeart/2005/8/layout/list1"/>
    <dgm:cxn modelId="{618B4110-6BC3-46D4-94DC-5EEC6A11F1D9}" type="presOf" srcId="{B5AAFE08-CF64-4CA3-A1AF-C6A976ED3699}" destId="{42850531-0FF1-4FB7-8DE6-CCF7DD990FF4}" srcOrd="0" destOrd="0" presId="urn:microsoft.com/office/officeart/2005/8/layout/list1"/>
    <dgm:cxn modelId="{D010D414-4E70-44F4-9CF3-700FE0B72457}" srcId="{52952468-874E-4F6A-9A9D-3579A770D1F0}" destId="{FD0FC558-95D9-43B0-95F0-DC02B41DF4B3}" srcOrd="1" destOrd="0" parTransId="{25DCD889-700C-4071-8FDE-0E505C9A77A4}" sibTransId="{9C07898B-A5A5-451C-8661-A1F2B7EBDE05}"/>
    <dgm:cxn modelId="{26AFD0A7-D58A-49EA-AE76-2C9BD874D432}" type="presOf" srcId="{370D080C-3121-4344-9213-1D5E0CB4BB92}" destId="{0CC16F70-40A0-4AF9-804D-ADBB11A493C7}" srcOrd="0" destOrd="0" presId="urn:microsoft.com/office/officeart/2005/8/layout/list1"/>
    <dgm:cxn modelId="{C7FC8BC2-9995-4B9F-AE90-FD3ACA5D188B}" type="presOf" srcId="{4939841B-093C-4295-BBB3-DFED785B29CF}" destId="{9295E099-A67E-45B3-A7C7-779B7DF7EBF6}" srcOrd="0" destOrd="1" presId="urn:microsoft.com/office/officeart/2005/8/layout/list1"/>
    <dgm:cxn modelId="{BBFBFE4F-81E2-4A6B-841F-144C27F22BE0}" type="presOf" srcId="{17184665-87CD-4DE0-8581-DD37AB2348A9}" destId="{9295E099-A67E-45B3-A7C7-779B7DF7EBF6}" srcOrd="0" destOrd="0" presId="urn:microsoft.com/office/officeart/2005/8/layout/list1"/>
    <dgm:cxn modelId="{8A64F088-0F44-4A2E-95A2-04BF20982981}" type="presOf" srcId="{52952468-874E-4F6A-9A9D-3579A770D1F0}" destId="{0E17E605-C91F-4767-B41B-F52F25B84332}" srcOrd="1" destOrd="0" presId="urn:microsoft.com/office/officeart/2005/8/layout/list1"/>
    <dgm:cxn modelId="{F084794B-1026-400D-9CB0-EBD3797E730E}" srcId="{52952468-874E-4F6A-9A9D-3579A770D1F0}" destId="{64CD1646-13E2-4D20-8340-BC5991E18CDD}" srcOrd="2" destOrd="0" parTransId="{2546FD26-C79B-44F0-ACCA-82D134FABEA5}" sibTransId="{C5A6B5DE-5E40-4187-8544-70EF64BB5D87}"/>
    <dgm:cxn modelId="{D9B378D9-1D0D-4D3F-AFCF-6C9061E308C2}" type="presOf" srcId="{B1014872-DA90-4CA8-A352-7A174331058B}" destId="{828F44F2-41AA-4552-8BF5-8F088BD36270}" srcOrd="1" destOrd="0" presId="urn:microsoft.com/office/officeart/2005/8/layout/list1"/>
    <dgm:cxn modelId="{20A5FB2C-1AD9-49FB-81D3-FC4DFF149AE3}" srcId="{B1014872-DA90-4CA8-A352-7A174331058B}" destId="{4939841B-093C-4295-BBB3-DFED785B29CF}" srcOrd="1" destOrd="0" parTransId="{08D3ED8A-6ABC-488A-81C0-FDD153E3A629}" sibTransId="{0CB5EBC1-2164-4DD4-BA31-2DE5892F3D4B}"/>
    <dgm:cxn modelId="{C63D5A0A-2AC2-4EF6-A87B-90E513F72C85}" srcId="{B5AAFE08-CF64-4CA3-A1AF-C6A976ED3699}" destId="{B1014872-DA90-4CA8-A352-7A174331058B}" srcOrd="0" destOrd="0" parTransId="{46A0ED77-FED6-4A34-A0C2-A8C8D883DB34}" sibTransId="{E7631219-DAD9-4180-A36F-E2B79A451B66}"/>
    <dgm:cxn modelId="{22D4F452-B31E-49F8-8737-CF514FB4909C}" srcId="{B1014872-DA90-4CA8-A352-7A174331058B}" destId="{17184665-87CD-4DE0-8581-DD37AB2348A9}" srcOrd="0" destOrd="0" parTransId="{4935CBA0-0367-46AF-B4A8-44C79975A9B0}" sibTransId="{2B584F86-34F2-439D-A6AE-8DCE4585FD42}"/>
    <dgm:cxn modelId="{B95E3459-10A6-46C9-A3CE-CB2582A80D20}" srcId="{52952468-874E-4F6A-9A9D-3579A770D1F0}" destId="{370D080C-3121-4344-9213-1D5E0CB4BB92}" srcOrd="0" destOrd="0" parTransId="{8154E08A-72CA-4AE0-A9A0-EB2AC0D41280}" sibTransId="{8C849617-4660-4D1D-9988-0447BD8630A9}"/>
    <dgm:cxn modelId="{2C19F8A2-496F-469D-9DD0-A62C98D1D92C}" type="presParOf" srcId="{42850531-0FF1-4FB7-8DE6-CCF7DD990FF4}" destId="{28E45AEE-53D2-42AB-8F32-1245E2691C33}" srcOrd="0" destOrd="0" presId="urn:microsoft.com/office/officeart/2005/8/layout/list1"/>
    <dgm:cxn modelId="{FCF30417-FD22-4370-B735-36C4EE46FFBA}" type="presParOf" srcId="{28E45AEE-53D2-42AB-8F32-1245E2691C33}" destId="{F6F60FDF-D55A-4C51-A869-07AD6867BE06}" srcOrd="0" destOrd="0" presId="urn:microsoft.com/office/officeart/2005/8/layout/list1"/>
    <dgm:cxn modelId="{3A6C640A-552A-46AC-9188-7CC55E3028E9}" type="presParOf" srcId="{28E45AEE-53D2-42AB-8F32-1245E2691C33}" destId="{828F44F2-41AA-4552-8BF5-8F088BD36270}" srcOrd="1" destOrd="0" presId="urn:microsoft.com/office/officeart/2005/8/layout/list1"/>
    <dgm:cxn modelId="{7D3B9432-80C0-4EFA-8F26-2CF1AAD0F2A4}" type="presParOf" srcId="{42850531-0FF1-4FB7-8DE6-CCF7DD990FF4}" destId="{D8274B5B-F953-4681-9E10-40235EE4FE81}" srcOrd="1" destOrd="0" presId="urn:microsoft.com/office/officeart/2005/8/layout/list1"/>
    <dgm:cxn modelId="{0B7BD244-340D-4DB7-AA33-8C13894A9ADC}" type="presParOf" srcId="{42850531-0FF1-4FB7-8DE6-CCF7DD990FF4}" destId="{9295E099-A67E-45B3-A7C7-779B7DF7EBF6}" srcOrd="2" destOrd="0" presId="urn:microsoft.com/office/officeart/2005/8/layout/list1"/>
    <dgm:cxn modelId="{136A3285-30D5-4FE1-BA38-5C7E57B3AA73}" type="presParOf" srcId="{42850531-0FF1-4FB7-8DE6-CCF7DD990FF4}" destId="{13167DCC-9204-4462-A77F-A1CB9F9B611B}" srcOrd="3" destOrd="0" presId="urn:microsoft.com/office/officeart/2005/8/layout/list1"/>
    <dgm:cxn modelId="{EE00DBB8-A121-4B61-8E38-31C424AC1119}" type="presParOf" srcId="{42850531-0FF1-4FB7-8DE6-CCF7DD990FF4}" destId="{C24A0FB0-8764-4479-88DB-BE5C006A9470}" srcOrd="4" destOrd="0" presId="urn:microsoft.com/office/officeart/2005/8/layout/list1"/>
    <dgm:cxn modelId="{89CA09A6-78CD-4239-8B8C-31FE5AABC784}" type="presParOf" srcId="{C24A0FB0-8764-4479-88DB-BE5C006A9470}" destId="{779D7C94-5C5A-4997-AF54-2038B1154211}" srcOrd="0" destOrd="0" presId="urn:microsoft.com/office/officeart/2005/8/layout/list1"/>
    <dgm:cxn modelId="{C556D4C1-FF11-4ACF-82EE-A1DAACCE4DB6}" type="presParOf" srcId="{C24A0FB0-8764-4479-88DB-BE5C006A9470}" destId="{0E17E605-C91F-4767-B41B-F52F25B84332}" srcOrd="1" destOrd="0" presId="urn:microsoft.com/office/officeart/2005/8/layout/list1"/>
    <dgm:cxn modelId="{AEF874DE-9457-4AA1-816F-B23BC7584F76}" type="presParOf" srcId="{42850531-0FF1-4FB7-8DE6-CCF7DD990FF4}" destId="{5A218FC4-AEEE-4087-A1BC-DFED68E802A7}" srcOrd="5" destOrd="0" presId="urn:microsoft.com/office/officeart/2005/8/layout/list1"/>
    <dgm:cxn modelId="{FB407563-0BD1-4B0E-9BC5-155C3D7E7B5C}" type="presParOf" srcId="{42850531-0FF1-4FB7-8DE6-CCF7DD990FF4}" destId="{0CC16F70-40A0-4AF9-804D-ADBB11A493C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F3233-F1EE-4051-A837-7FA450B064BB}">
      <dsp:nvSpPr>
        <dsp:cNvPr id="0" name=""/>
        <dsp:cNvSpPr/>
      </dsp:nvSpPr>
      <dsp:spPr>
        <a:xfrm>
          <a:off x="14999" y="26445"/>
          <a:ext cx="7917271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0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依簡章規定，</a:t>
          </a:r>
          <a:r>
            <a:rPr kumimoji="0" lang="zh-TW" altLang="zh-TW" sz="20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報名參加本招生之每一考生，皆應至甄選委員會網址</a:t>
          </a:r>
          <a:r>
            <a:rPr kumimoji="0" lang="en-US" altLang="zh-TW" sz="20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(https://www.cac.edu.tw/)</a:t>
          </a:r>
          <a:r>
            <a:rPr kumimoji="0" lang="zh-TW" altLang="zh-TW" sz="20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，選擇「個人申請」，進入「個人密碼設定」，點選「設定密碼」選項，</a:t>
          </a:r>
          <a:r>
            <a:rPr kumimoji="0" lang="zh-TW" altLang="zh-TW" sz="2000" kern="1200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自行設定個人專屬之密碼</a:t>
          </a:r>
          <a:r>
            <a:rPr kumimoji="0" lang="zh-TW" altLang="zh-TW" sz="20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。</a:t>
          </a:r>
          <a:endParaRPr kumimoji="0" lang="en-US" altLang="zh-TW" sz="2000" kern="12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74398" y="85844"/>
        <a:ext cx="7798473" cy="1098002"/>
      </dsp:txXfrm>
    </dsp:sp>
    <dsp:sp modelId="{F06A4647-AA7F-4B22-8CEB-1A436EF14766}">
      <dsp:nvSpPr>
        <dsp:cNvPr id="0" name=""/>
        <dsp:cNvSpPr/>
      </dsp:nvSpPr>
      <dsp:spPr>
        <a:xfrm>
          <a:off x="9416" y="1410794"/>
          <a:ext cx="7917271" cy="51664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zh-TW" sz="2000" b="1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考生個人密碼設定</a:t>
          </a:r>
          <a:r>
            <a:rPr kumimoji="0" lang="zh-TW" altLang="zh-TW" sz="2000" b="1" kern="1200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於</a:t>
          </a:r>
          <a:r>
            <a:rPr kumimoji="0" lang="en-US" altLang="zh-TW" sz="2000" b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109</a:t>
          </a:r>
          <a:r>
            <a:rPr kumimoji="0" lang="zh-TW" altLang="zh-TW" sz="2000" b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年</a:t>
          </a:r>
          <a:r>
            <a:rPr kumimoji="0" lang="en-US" altLang="zh-TW" sz="2000" b="1" kern="1200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3</a:t>
          </a:r>
          <a:r>
            <a:rPr kumimoji="0" lang="zh-TW" altLang="zh-TW" sz="2000" b="1" kern="1200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月</a:t>
          </a:r>
          <a:r>
            <a:rPr kumimoji="0" lang="en-US" altLang="zh-TW" sz="2000" b="1" kern="1200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5</a:t>
          </a:r>
          <a:r>
            <a:rPr kumimoji="0" lang="zh-TW" altLang="zh-TW" sz="2000" b="1" kern="1200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日上午</a:t>
          </a:r>
          <a:r>
            <a:rPr kumimoji="0" lang="en-US" altLang="zh-TW" sz="2000" b="1" kern="1200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9</a:t>
          </a:r>
          <a:r>
            <a:rPr kumimoji="0" lang="zh-TW" altLang="zh-TW" sz="2000" b="1" kern="1200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時起開放</a:t>
          </a:r>
          <a:endParaRPr kumimoji="0" lang="en-US" altLang="zh-TW" sz="2000" kern="12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34636" y="1436014"/>
        <a:ext cx="7866831" cy="466201"/>
      </dsp:txXfrm>
    </dsp:sp>
    <dsp:sp modelId="{FD63B0C5-B14B-4A93-8CCF-5CD25A67C6CB}">
      <dsp:nvSpPr>
        <dsp:cNvPr id="0" name=""/>
        <dsp:cNvSpPr/>
      </dsp:nvSpPr>
      <dsp:spPr>
        <a:xfrm>
          <a:off x="15207" y="2016232"/>
          <a:ext cx="7905688" cy="135292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考生</a:t>
          </a:r>
          <a:r>
            <a:rPr kumimoji="0" lang="zh-TW" altLang="zh-TW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自行設定個人專屬之密碼後，方可登錄</a:t>
          </a:r>
          <a:r>
            <a:rPr kumimoji="0"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集體報名考生報名狀態查詢、應屆畢業生查詢高中</a:t>
          </a:r>
          <a:r>
            <a:rPr kumimoji="0" lang="en-US" altLang="zh-TW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(</a:t>
          </a:r>
          <a:r>
            <a:rPr kumimoji="0"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職</a:t>
          </a:r>
          <a:r>
            <a:rPr kumimoji="0" lang="en-US" altLang="zh-TW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)</a:t>
          </a:r>
          <a:r>
            <a:rPr kumimoji="0"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在校成績證明、</a:t>
          </a:r>
          <a:r>
            <a:rPr kumimoji="0" lang="zh-TW" altLang="zh-TW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篩選</a:t>
          </a:r>
          <a:r>
            <a:rPr kumimoji="0" lang="en-US" altLang="zh-TW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(</a:t>
          </a:r>
          <a:r>
            <a:rPr kumimoji="0" lang="zh-TW" altLang="zh-TW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分發</a:t>
          </a:r>
          <a:r>
            <a:rPr kumimoji="0" lang="en-US" altLang="zh-TW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)</a:t>
          </a:r>
          <a:r>
            <a:rPr kumimoji="0" lang="zh-TW" altLang="zh-TW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結果查詢、審查資料上傳、就讀志願序登記等系統</a:t>
          </a:r>
          <a:r>
            <a:rPr kumimoji="0"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。</a:t>
          </a:r>
          <a:endParaRPr kumimoji="0" lang="en-US" altLang="zh-TW" sz="2000" kern="12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81251" y="2082276"/>
        <a:ext cx="7773600" cy="1220835"/>
      </dsp:txXfrm>
    </dsp:sp>
    <dsp:sp modelId="{8A7E342B-D071-4FD0-BBBE-243D0E33725B}">
      <dsp:nvSpPr>
        <dsp:cNvPr id="0" name=""/>
        <dsp:cNvSpPr/>
      </dsp:nvSpPr>
      <dsp:spPr>
        <a:xfrm>
          <a:off x="0" y="3528394"/>
          <a:ext cx="8044764" cy="103162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000" b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新增簡訊服務功能：</a:t>
          </a:r>
          <a:r>
            <a:rPr kumimoji="0" lang="zh-TW" altLang="en-US" sz="20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考生於</a:t>
          </a:r>
          <a:r>
            <a:rPr kumimoji="0" lang="en-US" altLang="zh-TW" sz="20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109</a:t>
          </a:r>
          <a:r>
            <a:rPr kumimoji="0" lang="zh-TW" altLang="en-US" sz="20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年</a:t>
          </a:r>
          <a:r>
            <a:rPr kumimoji="0" lang="en-US" altLang="zh-TW" sz="20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3</a:t>
          </a:r>
          <a:r>
            <a:rPr kumimoji="0" lang="zh-TW" altLang="en-US" sz="20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月</a:t>
          </a:r>
          <a:r>
            <a:rPr kumimoji="0" lang="en-US" altLang="zh-TW" sz="20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30</a:t>
          </a:r>
          <a:r>
            <a:rPr kumimoji="0" lang="zh-TW" altLang="en-US" sz="20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日下午</a:t>
          </a:r>
          <a:r>
            <a:rPr kumimoji="0" lang="en-US" altLang="zh-TW" sz="20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16</a:t>
          </a:r>
          <a:r>
            <a:rPr kumimoji="0" lang="zh-TW" altLang="en-US" sz="20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時前完成個人密碼設定者，即可於篩選結果公告當日收到第一階段篩選結果簡訊通知。</a:t>
          </a:r>
          <a:endParaRPr kumimoji="0" lang="en-US" altLang="zh-TW" sz="2000" kern="12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50360" y="3578754"/>
        <a:ext cx="7944044" cy="9309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5E099-A67E-45B3-A7C7-779B7DF7EBF6}">
      <dsp:nvSpPr>
        <dsp:cNvPr id="0" name=""/>
        <dsp:cNvSpPr/>
      </dsp:nvSpPr>
      <dsp:spPr>
        <a:xfrm>
          <a:off x="0" y="162808"/>
          <a:ext cx="8238146" cy="228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372" tIns="604012" rIns="639372" bIns="170688" numCol="1" spcCol="1270" anchor="t" anchorCtr="0">
          <a:noAutofit/>
        </a:bodyPr>
        <a:lstStyle/>
        <a:p>
          <a:pPr marL="444500" lvl="1" indent="-4445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altLang="zh-TW" sz="24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109.03.20</a:t>
          </a:r>
          <a:r>
            <a:rPr kumimoji="0" lang="zh-TW" altLang="en-US" sz="24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至</a:t>
          </a:r>
          <a:r>
            <a:rPr kumimoji="0" lang="en-US" altLang="zh-TW" sz="24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109.03.26</a:t>
          </a:r>
          <a:r>
            <a:rPr kumimoji="0" lang="zh-TW" altLang="en-US" sz="24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每日</a:t>
          </a:r>
          <a:r>
            <a:rPr kumimoji="0" lang="zh-TW" altLang="en-US" sz="24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上午</a:t>
          </a:r>
          <a:r>
            <a:rPr kumimoji="0" lang="en-US" altLang="zh-TW" sz="24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9</a:t>
          </a:r>
          <a:r>
            <a:rPr kumimoji="0" lang="zh-TW" altLang="en-US" sz="24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時至下午</a:t>
          </a:r>
          <a:r>
            <a:rPr kumimoji="0" lang="en-US" altLang="zh-TW" sz="24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9</a:t>
          </a:r>
          <a:r>
            <a:rPr kumimoji="0" lang="zh-TW" altLang="en-US" sz="24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時。</a:t>
          </a:r>
          <a:endParaRPr kumimoji="0" lang="en-US" altLang="zh-TW" sz="2400" kern="12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  <a:p>
          <a:pPr marL="444500" lvl="1" indent="-4445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zh-TW" altLang="en-US" sz="24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考生可至本會網站「應屆畢業學測學生查詢在校成績系統」查詢成績證明，若內容有誤，可於系統內反應錯誤原因。</a:t>
          </a:r>
          <a:endParaRPr kumimoji="0" lang="en-US" altLang="zh-TW" sz="2400" kern="12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0" y="162808"/>
        <a:ext cx="8238146" cy="2283750"/>
      </dsp:txXfrm>
    </dsp:sp>
    <dsp:sp modelId="{828F44F2-41AA-4552-8BF5-8F088BD36270}">
      <dsp:nvSpPr>
        <dsp:cNvPr id="0" name=""/>
        <dsp:cNvSpPr/>
      </dsp:nvSpPr>
      <dsp:spPr>
        <a:xfrm>
          <a:off x="411907" y="28190"/>
          <a:ext cx="6228153" cy="4604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968" tIns="0" rIns="21796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800" b="1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應屆畢業學測學生查詢在校成績系統</a:t>
          </a:r>
          <a:endParaRPr kumimoji="0" lang="en-US" altLang="zh-TW" sz="2800" b="1" kern="12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434383" y="50666"/>
        <a:ext cx="6183201" cy="415473"/>
      </dsp:txXfrm>
    </dsp:sp>
    <dsp:sp modelId="{0CC16F70-40A0-4AF9-804D-ADBB11A493C7}">
      <dsp:nvSpPr>
        <dsp:cNvPr id="0" name=""/>
        <dsp:cNvSpPr/>
      </dsp:nvSpPr>
      <dsp:spPr>
        <a:xfrm>
          <a:off x="0" y="2626701"/>
          <a:ext cx="8238146" cy="2694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372" tIns="604012" rIns="639372" bIns="170688" numCol="1" spcCol="1270" anchor="t" anchorCtr="0">
          <a:noAutofit/>
        </a:bodyPr>
        <a:lstStyle/>
        <a:p>
          <a:pPr marL="444500" lvl="1" indent="-4445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zh-TW" altLang="en-US" sz="24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開</a:t>
          </a:r>
          <a:r>
            <a:rPr kumimoji="0" lang="zh-TW" altLang="zh-TW" sz="24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始日期</a:t>
          </a:r>
          <a:r>
            <a:rPr kumimoji="0" lang="zh-TW" altLang="en-US" sz="24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：</a:t>
          </a:r>
          <a:r>
            <a:rPr kumimoji="0" lang="en-US" altLang="zh-TW" sz="24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109.04.2</a:t>
          </a:r>
          <a:r>
            <a:rPr kumimoji="0" lang="zh-TW" altLang="en-US" sz="24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起</a:t>
          </a:r>
          <a:r>
            <a:rPr kumimoji="0" lang="zh-TW" altLang="zh-TW" sz="24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每日上午</a:t>
          </a:r>
          <a:r>
            <a:rPr kumimoji="0" lang="en-US" altLang="zh-TW" sz="24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9</a:t>
          </a:r>
          <a:r>
            <a:rPr kumimoji="0" lang="zh-TW" altLang="zh-TW" sz="24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時至下午</a:t>
          </a:r>
          <a:r>
            <a:rPr kumimoji="0" lang="en-US" altLang="zh-TW" sz="24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9</a:t>
          </a:r>
          <a:r>
            <a:rPr kumimoji="0" lang="zh-TW" altLang="zh-TW" sz="24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時</a:t>
          </a:r>
          <a:r>
            <a:rPr kumimoji="0" lang="zh-TW" altLang="en-US" sz="24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。</a:t>
          </a:r>
          <a:endParaRPr kumimoji="0" lang="en-US" altLang="zh-TW" sz="2400" kern="12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  <a:p>
          <a:pPr marL="444500" lvl="1" indent="-4445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zh-TW" altLang="zh-TW" sz="24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截止日期</a:t>
          </a:r>
          <a:r>
            <a:rPr kumimoji="0" lang="zh-TW" altLang="en-US" sz="24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：</a:t>
          </a:r>
          <a:r>
            <a:rPr kumimoji="0" lang="zh-TW" altLang="zh-TW" sz="24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依各大學規定繳交截止日</a:t>
          </a:r>
          <a:r>
            <a:rPr kumimoji="0" lang="zh-TW" altLang="en-US" sz="24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。</a:t>
          </a:r>
          <a:endParaRPr kumimoji="0" lang="en-US" altLang="zh-TW" sz="2400" kern="12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  <a:p>
          <a:pPr marL="444500" lvl="1" indent="-4445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zh-TW" altLang="en-US" sz="24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考生可於本會網站，</a:t>
          </a:r>
          <a:r>
            <a:rPr kumimoji="0" lang="zh-TW" altLang="zh-TW" sz="24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點選</a:t>
          </a:r>
          <a:r>
            <a:rPr kumimoji="0" lang="zh-TW" altLang="en-US" sz="24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「審查資料上傳作業操作說明」、「影音教學檔」、預先熟悉審查資料上傳作業流程。</a:t>
          </a:r>
          <a:endParaRPr kumimoji="0" lang="en-US" altLang="zh-TW" sz="2400" kern="12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0" y="2626701"/>
        <a:ext cx="8238146" cy="2694825"/>
      </dsp:txXfrm>
    </dsp:sp>
    <dsp:sp modelId="{0E17E605-C91F-4767-B41B-F52F25B84332}">
      <dsp:nvSpPr>
        <dsp:cNvPr id="0" name=""/>
        <dsp:cNvSpPr/>
      </dsp:nvSpPr>
      <dsp:spPr>
        <a:xfrm>
          <a:off x="411907" y="2519725"/>
          <a:ext cx="6227980" cy="5271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968" tIns="0" rIns="21796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800" b="1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審查資料上傳系統開放時間</a:t>
          </a:r>
          <a:endParaRPr kumimoji="0" lang="en-US" altLang="zh-TW" sz="2800" b="1" kern="12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437638" y="2545456"/>
        <a:ext cx="6176518" cy="475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889"/>
          </a:xfrm>
          <a:prstGeom prst="rect">
            <a:avLst/>
          </a:prstGeom>
        </p:spPr>
        <p:txBody>
          <a:bodyPr vert="horz" lIns="91428" tIns="45713" rIns="91428" bIns="4571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91" y="0"/>
            <a:ext cx="2946400" cy="496889"/>
          </a:xfrm>
          <a:prstGeom prst="rect">
            <a:avLst/>
          </a:prstGeom>
        </p:spPr>
        <p:txBody>
          <a:bodyPr vert="horz" lIns="91428" tIns="45713" rIns="91428" bIns="45713" rtlCol="0"/>
          <a:lstStyle>
            <a:lvl1pPr algn="r">
              <a:defRPr sz="1200"/>
            </a:lvl1pPr>
          </a:lstStyle>
          <a:p>
            <a:fld id="{F20D4198-EE7F-422D-81D7-99E37C400535}" type="datetimeFigureOut">
              <a:rPr lang="zh-TW" altLang="en-US" smtClean="0"/>
              <a:pPr/>
              <a:t>2020/2/17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428164"/>
            <a:ext cx="2946400" cy="496887"/>
          </a:xfrm>
          <a:prstGeom prst="rect">
            <a:avLst/>
          </a:prstGeom>
        </p:spPr>
        <p:txBody>
          <a:bodyPr vert="horz" lIns="91428" tIns="45713" rIns="91428" bIns="4571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91" y="9428164"/>
            <a:ext cx="2946400" cy="496887"/>
          </a:xfrm>
          <a:prstGeom prst="rect">
            <a:avLst/>
          </a:prstGeom>
        </p:spPr>
        <p:txBody>
          <a:bodyPr vert="horz" lIns="91428" tIns="45713" rIns="91428" bIns="45713" rtlCol="0" anchor="b"/>
          <a:lstStyle>
            <a:lvl1pPr algn="r">
              <a:defRPr sz="1200"/>
            </a:lvl1pPr>
          </a:lstStyle>
          <a:p>
            <a:fld id="{ABC0EB7D-FAAB-4FF6-8E44-18CE2F971DF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28" tIns="45713" rIns="91428" bIns="4571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28" tIns="45713" rIns="91428" bIns="45713" rtlCol="0"/>
          <a:lstStyle>
            <a:lvl1pPr algn="r">
              <a:defRPr sz="1200"/>
            </a:lvl1pPr>
          </a:lstStyle>
          <a:p>
            <a:fld id="{D08FE1DA-9ED2-4F18-9225-DD102702584B}" type="datetimeFigureOut">
              <a:rPr lang="zh-TW" altLang="en-US" smtClean="0"/>
              <a:pPr/>
              <a:t>2020/2/17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3" rIns="91428" bIns="4571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28" tIns="45713" rIns="91428" bIns="4571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28" tIns="45713" rIns="91428" bIns="45713" rtlCol="0" anchor="b"/>
          <a:lstStyle>
            <a:lvl1pPr algn="r">
              <a:defRPr sz="1200"/>
            </a:lvl1pPr>
          </a:lstStyle>
          <a:p>
            <a:fld id="{D3C806F2-3F2A-43CB-AD08-144EA04C12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014464" y="3662431"/>
            <a:ext cx="8115667" cy="3469670"/>
          </a:xfrm>
          <a:prstGeom prst="rect">
            <a:avLst/>
          </a:prstGeom>
        </p:spPr>
        <p:txBody>
          <a:bodyPr lIns="94738" tIns="94738" rIns="94738" bIns="94738" anchor="t" anchorCtr="0">
            <a:noAutofit/>
          </a:bodyPr>
          <a:lstStyle/>
          <a:p>
            <a:endParaRPr/>
          </a:p>
        </p:txBody>
      </p:sp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146425" y="579438"/>
            <a:ext cx="3851275" cy="2889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93451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146425" y="579438"/>
            <a:ext cx="3851275" cy="2889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1014464" y="3662431"/>
            <a:ext cx="8115667" cy="3469670"/>
          </a:xfrm>
          <a:prstGeom prst="rect">
            <a:avLst/>
          </a:prstGeom>
          <a:noFill/>
          <a:ln>
            <a:noFill/>
          </a:ln>
        </p:spPr>
        <p:txBody>
          <a:bodyPr lIns="94738" tIns="94738" rIns="94738" bIns="94738" anchor="t" anchorCtr="0">
            <a:noAutofit/>
          </a:bodyPr>
          <a:lstStyle/>
          <a:p>
            <a:pPr>
              <a:buClr>
                <a:schemeClr val="dk1"/>
              </a:buCl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5871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038475" y="542925"/>
            <a:ext cx="3167063" cy="23764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030">
              <a:defRPr/>
            </a:pPr>
            <a:r>
              <a:rPr lang="zh-TW" altLang="en-US" dirty="0"/>
              <a:t>高中對同一大學推薦超過</a:t>
            </a:r>
            <a:r>
              <a:rPr lang="en-US" altLang="zh-TW" dirty="0"/>
              <a:t>1</a:t>
            </a:r>
            <a:r>
              <a:rPr lang="zh-TW" altLang="en-US" dirty="0"/>
              <a:t>名學生時，必須排定學生之推薦順序</a:t>
            </a:r>
            <a:r>
              <a:rPr lang="en-US" altLang="zh-TW" dirty="0"/>
              <a:t>,</a:t>
            </a:r>
            <a:r>
              <a:rPr lang="zh-TW" altLang="en-US" dirty="0"/>
              <a:t>讓大學知道要先推薦哪個學生。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2030" eaLnBrk="0" hangingPunct="0">
              <a:defRPr/>
            </a:pPr>
            <a:fld id="{4839B035-5336-49FD-B210-6D6BA213FDBA}" type="slidenum">
              <a:rPr kumimoji="0" lang="zh-TW" altLang="en-US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pPr defTabSz="882030" eaLnBrk="0" hangingPunct="0">
                <a:defRPr/>
              </a:pPr>
              <a:t>16</a:t>
            </a:fld>
            <a:endParaRPr kumimoji="0" lang="zh-TW" altLang="en-US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086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6152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zh-TW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透過</a:t>
            </a:r>
            <a:r>
              <a:rPr lang="zh-TW" altLang="en-US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各校系</a:t>
            </a:r>
            <a:r>
              <a:rPr lang="zh-TW" altLang="zh-TW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比序標準</a:t>
            </a:r>
            <a:r>
              <a:rPr lang="en-US" altLang="zh-TW" sz="1000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1000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註一</a:t>
            </a:r>
            <a:r>
              <a:rPr lang="en-US" altLang="zh-TW" sz="1000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zh-TW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來決定推薦人選，完全依照簡章，根據大學校系選才</a:t>
            </a:r>
            <a:endParaRPr lang="en-US" altLang="zh-TW" dirty="0">
              <a:solidFill>
                <a:srgbClr val="00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66152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zh-TW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的標準，把推薦的機會給予</a:t>
            </a:r>
            <a:r>
              <a:rPr lang="zh-TW" altLang="zh-TW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最適合該學群、及最具學系優勢的人</a:t>
            </a:r>
            <a:r>
              <a:rPr lang="zh-TW" altLang="zh-TW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zh-TW" altLang="en-US" dirty="0">
              <a:solidFill>
                <a:srgbClr val="00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806F2-3F2A-43CB-AD08-144EA04C1269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4405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030">
              <a:defRPr/>
            </a:pPr>
            <a:r>
              <a:rPr lang="zh-TW" altLang="en-US" dirty="0"/>
              <a:t>獲得推薦之後，才填學系志願 </a:t>
            </a:r>
            <a:r>
              <a:rPr lang="en-US" altLang="zh-TW" dirty="0"/>
              <a:t>(</a:t>
            </a:r>
            <a:r>
              <a:rPr lang="zh-TW" altLang="en-US" dirty="0"/>
              <a:t>但在評比的時候就要看有沒有自己想念的學系</a:t>
            </a:r>
            <a:r>
              <a:rPr lang="en-US" altLang="zh-TW" dirty="0"/>
              <a:t>)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2030">
              <a:defRPr/>
            </a:pPr>
            <a:fld id="{4839B035-5336-49FD-B210-6D6BA213FDBA}" type="slidenum">
              <a:rPr lang="zh-TW" altLang="en-US">
                <a:solidFill>
                  <a:prstClr val="black"/>
                </a:solidFill>
              </a:rPr>
              <a:pPr defTabSz="882030">
                <a:defRPr/>
              </a:pPr>
              <a:t>18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2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806F2-3F2A-43CB-AD08-144EA04C1269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0257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A6862-3812-4399-95B2-EDA7756B1AB4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A6862-3812-4399-95B2-EDA7756B1AB4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806F2-3F2A-43CB-AD08-144EA04C1269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1200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 altLang="zh-TW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altLang="zh-TW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8F418C7-5773-4EAB-A611-8DB7D70A380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58C1-48F8-41D8-BCFD-D868485846E1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C28C-DC5E-4A54-B210-B4109B4504E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6727600"/>
            <a:ext cx="9144000" cy="1303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311702" y="593368"/>
            <a:ext cx="8520599" cy="7635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311702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9" y="6217621"/>
            <a:ext cx="548699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zh-TW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6290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0" descr="표지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11" descr="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0" y="685800"/>
            <a:ext cx="61912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12" descr="지도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388" y="1143000"/>
            <a:ext cx="77819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13" descr="5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71675"/>
            <a:ext cx="6955706" cy="796863"/>
          </a:xfrm>
          <a:noFill/>
        </p:spPr>
        <p:txBody>
          <a:bodyPr wrap="none" rtlCol="0"/>
          <a:lstStyle>
            <a:lvl1pPr algn="l" rtl="0" fontAlgn="base" latinLnBrk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None/>
              <a:defRPr lang="zh-TW" altLang="zh-TW" sz="1200"/>
            </a:lvl1pPr>
          </a:lstStyle>
          <a:p>
            <a:r>
              <a:rPr lang="zh-TW" altLang="zh-TW" dirty="0"/>
              <a:t>按一下以編輯母片標題樣式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61331" y="3639526"/>
            <a:ext cx="5519415" cy="604759"/>
          </a:xfrm>
          <a:noFill/>
        </p:spPr>
        <p:txBody>
          <a:bodyPr wrap="none" rtlCol="0">
            <a:spAutoFit/>
          </a:bodyPr>
          <a:lstStyle>
            <a:lvl1pPr marL="0" indent="0" algn="l" rtl="0" fontAlgn="base" latinLnBrk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None/>
              <a:defRPr lang="zh-TW" altLang="zh-TW"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zh-TW" dirty="0"/>
              <a:t>按一下以編輯母片副標題樣式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F6E3F-C085-405E-8097-3F2D3BC25C22}" type="slidenum">
              <a:rPr lang="en-US" altLang="ko-KR">
                <a:solidFill>
                  <a:prstClr val="black"/>
                </a:solidFill>
              </a:rPr>
              <a:pPr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0" descr="목차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11" descr="옆띠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8825" y="0"/>
            <a:ext cx="3305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10698"/>
            <a:ext cx="6955706" cy="796863"/>
          </a:xfrm>
          <a:noFill/>
          <a:ln w="9525">
            <a:noFill/>
            <a:miter lim="800000"/>
            <a:headEnd/>
            <a:tailEnd/>
          </a:ln>
        </p:spPr>
        <p:txBody>
          <a:bodyPr wrap="none" rtlCol="0"/>
          <a:lstStyle>
            <a:lvl1pPr marL="0" indent="0" algn="l" rtl="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None/>
              <a:defRPr lang="zh-TW" altLang="zh-TW" sz="1200"/>
            </a:lvl1pPr>
          </a:lstStyle>
          <a:p>
            <a:r>
              <a:rPr lang="zh-TW" altLang="zh-TW" dirty="0"/>
              <a:t>按一下以編輯母片標題樣式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3"/>
          </p:nvPr>
        </p:nvSpPr>
        <p:spPr>
          <a:xfrm>
            <a:off x="1996059" y="2000240"/>
            <a:ext cx="5357836" cy="3429016"/>
          </a:xfrm>
        </p:spPr>
        <p:txBody>
          <a:bodyPr/>
          <a:lstStyle>
            <a:lvl1pPr>
              <a:lnSpc>
                <a:spcPct val="150000"/>
              </a:lnSpc>
              <a:defRPr lang="zh-TW" altLang="zh-TW" sz="1200"/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날짜 개체 틀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7" name="바닥글 개체 틀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8" name="슬라이드 번호 개체 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200">
                <a:latin typeface="Times New Roman" pitchFamily="18" charset="0"/>
              </a:defRPr>
            </a:lvl1pPr>
          </a:lstStyle>
          <a:p>
            <a:fld id="{05BE47CD-F3AD-4604-A7D6-82D43FED924C}" type="slidenum">
              <a:rPr lang="en-US" altLang="ko-KR">
                <a:solidFill>
                  <a:prstClr val="black"/>
                </a:solidFill>
              </a:rPr>
              <a:pPr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 txBox="1">
            <a:spLocks/>
          </p:cNvSpPr>
          <p:nvPr userDrawn="1"/>
        </p:nvSpPr>
        <p:spPr bwMode="auto">
          <a:xfrm>
            <a:off x="6969125" y="6429375"/>
            <a:ext cx="1717675" cy="292100"/>
          </a:xfrm>
          <a:prstGeom prst="rect">
            <a:avLst/>
          </a:prstGeom>
          <a:noFill/>
          <a:ln>
            <a:noFill/>
          </a:ln>
          <a:extLst/>
        </p:spPr>
        <p:txBody>
          <a:bodyPr lIns="91418" tIns="45709" rIns="91418" bIns="45709"/>
          <a:lstStyle/>
          <a:p>
            <a:pPr algn="r" latinLnBrk="1"/>
            <a:fld id="{D5EE06C6-B3A8-435F-84C4-0320AB988FE7}" type="slidenum">
              <a:rPr lang="en-US" altLang="ko-KR" sz="1000" smtClean="0">
                <a:solidFill>
                  <a:prstClr val="black"/>
                </a:solidFill>
                <a:latin typeface="HY견고딕" pitchFamily="18" charset="-120"/>
                <a:ea typeface="HY견고딕" pitchFamily="18" charset="-120"/>
              </a:rPr>
              <a:pPr algn="r" latinLnBrk="1"/>
              <a:t>‹#›</a:t>
            </a:fld>
            <a:endParaRPr lang="en-US" altLang="ko-KR" sz="1000">
              <a:solidFill>
                <a:prstClr val="black"/>
              </a:solidFill>
              <a:latin typeface="HY견고딕" pitchFamily="18" charset="-120"/>
              <a:ea typeface="HY견고딕" pitchFamily="18" charset="-120"/>
            </a:endParaRPr>
          </a:p>
        </p:txBody>
      </p:sp>
      <p:pic>
        <p:nvPicPr>
          <p:cNvPr id="5" name="Picture 35" descr="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7" descr="간지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8" descr="Untitled-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9" descr="map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975" y="4357688"/>
            <a:ext cx="87820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89958" y="3045108"/>
            <a:ext cx="6955706" cy="796863"/>
          </a:xfrm>
          <a:noFill/>
          <a:ln w="9525">
            <a:noFill/>
            <a:miter lim="800000"/>
            <a:headEnd/>
            <a:tailEnd/>
          </a:ln>
        </p:spPr>
        <p:txBody>
          <a:bodyPr wrap="none" rtlCol="0"/>
          <a:lstStyle>
            <a:lvl1pPr marL="0" indent="0" algn="ctr" rtl="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None/>
              <a:defRPr lang="zh-TW" altLang="zh-TW" sz="1200"/>
            </a:lvl1pPr>
          </a:lstStyle>
          <a:p>
            <a:r>
              <a:rPr lang="zh-TW" altLang="zh-TW" dirty="0"/>
              <a:t>按一下以編輯母片標題樣式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877547" y="2547141"/>
            <a:ext cx="5580528" cy="477834"/>
          </a:xfrm>
        </p:spPr>
        <p:txBody>
          <a:bodyPr anchor="ctr"/>
          <a:lstStyle>
            <a:lvl1pPr marL="0" indent="0" algn="ctr">
              <a:buNone/>
              <a:defRPr lang="zh-TW" altLang="zh-TW"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D70E6-D45E-4C9F-B8D2-B49822CAAD32}" type="slidenum">
              <a:rPr lang="en-US" altLang="ko-KR">
                <a:solidFill>
                  <a:prstClr val="black"/>
                </a:solidFill>
              </a:rPr>
              <a:pPr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 altLang="zh-TW" sz="1200"/>
            </a:lvl1pPr>
          </a:lstStyle>
          <a:p>
            <a:r>
              <a:rPr lang="zh-TW" altLang="zh-TW" dirty="0"/>
              <a:t>按一下以編輯母片標題樣式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</a:lstStyle>
          <a:p>
            <a:r>
              <a:rPr lang="zh-TW" altLang="zh-TW" dirty="0"/>
              <a:t>按一下以編輯母片文字樣式</a:t>
            </a:r>
          </a:p>
          <a:p>
            <a:pPr lvl="1"/>
            <a:r>
              <a:rPr lang="zh-TW" altLang="zh-TW" dirty="0"/>
              <a:t>第二層</a:t>
            </a:r>
          </a:p>
          <a:p>
            <a:pPr lvl="2"/>
            <a:r>
              <a:rPr lang="zh-TW" altLang="zh-TW" dirty="0"/>
              <a:t>第三層</a:t>
            </a:r>
          </a:p>
          <a:p>
            <a:pPr lvl="3"/>
            <a:r>
              <a:rPr lang="zh-TW" altLang="zh-TW" dirty="0"/>
              <a:t>第四層</a:t>
            </a:r>
          </a:p>
          <a:p>
            <a:pPr lvl="4"/>
            <a:r>
              <a:rPr lang="zh-TW" altLang="zh-TW" dirty="0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5E2CDC-7A8C-4663-BB6C-2BAB4FE5601C}" type="slidenum">
              <a:rPr lang="en-US" altLang="ko-KR">
                <a:solidFill>
                  <a:prstClr val="black"/>
                </a:solidFill>
              </a:rPr>
              <a:pPr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 altLang="zh-TW" sz="1200"/>
            </a:lvl1pPr>
          </a:lstStyle>
          <a:p>
            <a:r>
              <a:rPr lang="zh-TW" altLang="zh-TW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C95F8-26D5-437D-8DCD-4995585583BD}" type="slidenum">
              <a:rPr lang="en-US" altLang="ko-KR">
                <a:solidFill>
                  <a:prstClr val="black"/>
                </a:solidFill>
              </a:rPr>
              <a:pPr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>
            <a:spLocks noChangeArrowheads="1"/>
          </p:cNvSpPr>
          <p:nvPr userDrawn="1"/>
        </p:nvSpPr>
        <p:spPr bwMode="auto">
          <a:xfrm>
            <a:off x="0" y="115888"/>
            <a:ext cx="468313" cy="6492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Char char="§"/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Char char="§"/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Char char="§"/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Char char="§"/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latinLnBrk="1" hangingPunct="1">
              <a:lnSpc>
                <a:spcPct val="110000"/>
              </a:lnSpc>
              <a:spcBef>
                <a:spcPct val="50000"/>
              </a:spcBef>
              <a:buClr>
                <a:srgbClr val="0058DA"/>
              </a:buClr>
              <a:buFont typeface="Wingdings" panose="05000000000000000000" pitchFamily="2" charset="2"/>
              <a:buNone/>
              <a:defRPr/>
            </a:pPr>
            <a:endParaRPr lang="en-US" altLang="zh-TW">
              <a:latin typeface="Arial" charset="0"/>
            </a:endParaRPr>
          </a:p>
          <a:p>
            <a:pPr eaLnBrk="1" latinLnBrk="1" hangingPunct="1">
              <a:lnSpc>
                <a:spcPct val="110000"/>
              </a:lnSpc>
              <a:spcBef>
                <a:spcPct val="50000"/>
              </a:spcBef>
              <a:buClr>
                <a:srgbClr val="0058DA"/>
              </a:buClr>
              <a:buFont typeface="Wingdings" panose="05000000000000000000" pitchFamily="2" charset="2"/>
              <a:buNone/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02475" y="6429375"/>
            <a:ext cx="1717675" cy="292100"/>
          </a:xfrm>
        </p:spPr>
        <p:txBody>
          <a:bodyPr/>
          <a:lstStyle>
            <a:lvl1pPr>
              <a:defRPr sz="1200">
                <a:latin typeface="Times New Roman" pitchFamily="18" charset="0"/>
              </a:defRPr>
            </a:lvl1pPr>
          </a:lstStyle>
          <a:p>
            <a:fld id="{B52062BC-15E0-41FF-B671-6113D7B55C0C}" type="slidenum">
              <a:rPr lang="en-US" altLang="ko-KR">
                <a:solidFill>
                  <a:prstClr val="black"/>
                </a:solidFill>
              </a:rPr>
              <a:pPr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 altLang="zh-TW" sz="1200"/>
            </a:lvl1pPr>
          </a:lstStyle>
          <a:p>
            <a:r>
              <a:rPr lang="zh-TW" altLang="zh-TW" dirty="0"/>
              <a:t>按一下以編輯母片標題樣式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zh-TW" altLang="zh-TW" dirty="0"/>
              <a:t>按一下以編輯母片文字樣式</a:t>
            </a:r>
          </a:p>
          <a:p>
            <a:pPr lvl="1"/>
            <a:r>
              <a:rPr lang="zh-TW" altLang="zh-TW" dirty="0"/>
              <a:t>第二層</a:t>
            </a:r>
          </a:p>
          <a:p>
            <a:pPr lvl="2"/>
            <a:r>
              <a:rPr lang="zh-TW" altLang="zh-TW" dirty="0"/>
              <a:t>第三層</a:t>
            </a:r>
          </a:p>
          <a:p>
            <a:pPr lvl="3"/>
            <a:r>
              <a:rPr lang="zh-TW" altLang="zh-TW" dirty="0"/>
              <a:t>第四層</a:t>
            </a:r>
          </a:p>
          <a:p>
            <a:pPr lvl="4"/>
            <a:r>
              <a:rPr lang="zh-TW" altLang="zh-TW" dirty="0"/>
              <a:t>第五層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zh-TW" altLang="zh-TW" dirty="0"/>
              <a:t>按一下以編輯母片文字樣式</a:t>
            </a:r>
          </a:p>
          <a:p>
            <a:pPr lvl="1"/>
            <a:r>
              <a:rPr lang="zh-TW" altLang="zh-TW" dirty="0"/>
              <a:t>第二層</a:t>
            </a:r>
          </a:p>
          <a:p>
            <a:pPr lvl="2"/>
            <a:r>
              <a:rPr lang="zh-TW" altLang="zh-TW" dirty="0"/>
              <a:t>第三層</a:t>
            </a:r>
          </a:p>
          <a:p>
            <a:pPr lvl="3"/>
            <a:r>
              <a:rPr lang="zh-TW" altLang="zh-TW" dirty="0"/>
              <a:t>第四層</a:t>
            </a:r>
          </a:p>
          <a:p>
            <a:pPr lvl="4"/>
            <a:r>
              <a:rPr lang="zh-TW" altLang="zh-TW" dirty="0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37EFD-11AA-456F-8E0C-9B7EFB0EC434}" type="slidenum">
              <a:rPr lang="en-US" altLang="ko-KR">
                <a:solidFill>
                  <a:prstClr val="black"/>
                </a:solidFill>
              </a:rPr>
              <a:pPr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12F5-ADA0-43C0-A8CA-0ECDF61CA80D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 altLang="zh-TW" sz="1200"/>
            </a:lvl1pPr>
          </a:lstStyle>
          <a:p>
            <a:r>
              <a:rPr lang="zh-TW" altLang="zh-TW" dirty="0"/>
              <a:t>按一下以編輯母片標題樣式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019177"/>
            <a:ext cx="4038600" cy="2428892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zh-TW" altLang="zh-TW" dirty="0"/>
              <a:t>按一下以編輯母片文字樣式</a:t>
            </a:r>
          </a:p>
          <a:p>
            <a:pPr lvl="1"/>
            <a:r>
              <a:rPr lang="zh-TW" altLang="zh-TW" dirty="0"/>
              <a:t>第二層</a:t>
            </a:r>
          </a:p>
          <a:p>
            <a:pPr lvl="2"/>
            <a:r>
              <a:rPr lang="zh-TW" altLang="zh-TW" dirty="0"/>
              <a:t>第三層</a:t>
            </a:r>
          </a:p>
          <a:p>
            <a:pPr lvl="3"/>
            <a:r>
              <a:rPr lang="zh-TW" altLang="zh-TW" dirty="0"/>
              <a:t>第四層</a:t>
            </a:r>
          </a:p>
          <a:p>
            <a:pPr lvl="4"/>
            <a:r>
              <a:rPr lang="zh-TW" altLang="zh-TW" dirty="0"/>
              <a:t>第五層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019177"/>
            <a:ext cx="4038600" cy="2428892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zh-TW" altLang="zh-TW" dirty="0"/>
              <a:t>按一下以編輯母片文字樣式</a:t>
            </a:r>
          </a:p>
          <a:p>
            <a:pPr lvl="1"/>
            <a:r>
              <a:rPr lang="zh-TW" altLang="zh-TW" dirty="0"/>
              <a:t>第二層</a:t>
            </a:r>
          </a:p>
          <a:p>
            <a:pPr lvl="2"/>
            <a:r>
              <a:rPr lang="zh-TW" altLang="zh-TW" dirty="0"/>
              <a:t>第三層</a:t>
            </a:r>
          </a:p>
          <a:p>
            <a:pPr lvl="3"/>
            <a:r>
              <a:rPr lang="zh-TW" altLang="zh-TW" dirty="0"/>
              <a:t>第四層</a:t>
            </a:r>
          </a:p>
          <a:p>
            <a:pPr lvl="4"/>
            <a:r>
              <a:rPr lang="zh-TW" altLang="zh-TW" dirty="0"/>
              <a:t>第五層</a:t>
            </a:r>
          </a:p>
        </p:txBody>
      </p:sp>
      <p:sp>
        <p:nvSpPr>
          <p:cNvPr id="8" name="내용 개체 틀 2"/>
          <p:cNvSpPr>
            <a:spLocks noGrp="1"/>
          </p:cNvSpPr>
          <p:nvPr>
            <p:ph sz="half" idx="13"/>
          </p:nvPr>
        </p:nvSpPr>
        <p:spPr>
          <a:xfrm>
            <a:off x="457200" y="3643314"/>
            <a:ext cx="4038600" cy="2428892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zh-TW" altLang="zh-TW" dirty="0"/>
              <a:t>按一下以編輯母片文字樣式</a:t>
            </a:r>
          </a:p>
          <a:p>
            <a:pPr lvl="1"/>
            <a:r>
              <a:rPr lang="zh-TW" altLang="zh-TW" dirty="0"/>
              <a:t>第二層</a:t>
            </a:r>
          </a:p>
          <a:p>
            <a:pPr lvl="2"/>
            <a:r>
              <a:rPr lang="zh-TW" altLang="zh-TW" dirty="0"/>
              <a:t>第三層</a:t>
            </a:r>
          </a:p>
          <a:p>
            <a:pPr lvl="3"/>
            <a:r>
              <a:rPr lang="zh-TW" altLang="zh-TW" dirty="0"/>
              <a:t>第四層</a:t>
            </a:r>
          </a:p>
          <a:p>
            <a:pPr lvl="4"/>
            <a:r>
              <a:rPr lang="zh-TW" altLang="zh-TW" dirty="0"/>
              <a:t>第五層</a:t>
            </a:r>
          </a:p>
        </p:txBody>
      </p:sp>
      <p:sp>
        <p:nvSpPr>
          <p:cNvPr id="9" name="내용 개체 틀 3"/>
          <p:cNvSpPr>
            <a:spLocks noGrp="1"/>
          </p:cNvSpPr>
          <p:nvPr>
            <p:ph sz="half" idx="14"/>
          </p:nvPr>
        </p:nvSpPr>
        <p:spPr>
          <a:xfrm>
            <a:off x="4648200" y="3643314"/>
            <a:ext cx="4038600" cy="2428892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zh-TW" altLang="zh-TW" dirty="0"/>
              <a:t>按一下以編輯母片文字樣式</a:t>
            </a:r>
          </a:p>
          <a:p>
            <a:pPr lvl="1"/>
            <a:r>
              <a:rPr lang="zh-TW" altLang="zh-TW" dirty="0"/>
              <a:t>第二層</a:t>
            </a:r>
          </a:p>
          <a:p>
            <a:pPr lvl="2"/>
            <a:r>
              <a:rPr lang="zh-TW" altLang="zh-TW" dirty="0"/>
              <a:t>第三層</a:t>
            </a:r>
          </a:p>
          <a:p>
            <a:pPr lvl="3"/>
            <a:r>
              <a:rPr lang="zh-TW" altLang="zh-TW" dirty="0"/>
              <a:t>第四層</a:t>
            </a:r>
          </a:p>
          <a:p>
            <a:pPr lvl="4"/>
            <a:r>
              <a:rPr lang="zh-TW" altLang="zh-TW" dirty="0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449A8-2927-48FF-88A1-19E0E3C3E0E3}" type="slidenum">
              <a:rPr lang="en-US" altLang="ko-KR">
                <a:solidFill>
                  <a:prstClr val="black"/>
                </a:solidFill>
              </a:rPr>
              <a:pPr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0" descr="표지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11" descr="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0" y="685800"/>
            <a:ext cx="61912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12" descr="지도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388" y="1143000"/>
            <a:ext cx="77819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13" descr="5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71675"/>
            <a:ext cx="6955706" cy="796863"/>
          </a:xfrm>
          <a:noFill/>
        </p:spPr>
        <p:txBody>
          <a:bodyPr wrap="none" rtlCol="0"/>
          <a:lstStyle>
            <a:lvl1pPr algn="l" rtl="0" fontAlgn="base" latinLnBrk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None/>
              <a:defRPr lang="zh-TW" altLang="zh-TW" sz="1200"/>
            </a:lvl1pPr>
          </a:lstStyle>
          <a:p>
            <a:r>
              <a:rPr lang="zh-TW" altLang="zh-TW" dirty="0"/>
              <a:t>按一下以編輯母片標題樣式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61331" y="3639526"/>
            <a:ext cx="5519415" cy="604759"/>
          </a:xfrm>
          <a:noFill/>
        </p:spPr>
        <p:txBody>
          <a:bodyPr wrap="none" rtlCol="0">
            <a:spAutoFit/>
          </a:bodyPr>
          <a:lstStyle>
            <a:lvl1pPr marL="0" indent="0" algn="l" rtl="0" fontAlgn="base" latinLnBrk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None/>
              <a:defRPr lang="zh-TW" altLang="zh-TW"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zh-TW" dirty="0"/>
              <a:t>按一下以編輯母片副標題樣式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F6E3F-C085-405E-8097-3F2D3BC25C22}" type="slidenum">
              <a:rPr lang="en-US" altLang="ko-KR">
                <a:solidFill>
                  <a:prstClr val="black"/>
                </a:solidFill>
              </a:rPr>
              <a:pPr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0" descr="목차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11" descr="옆띠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8825" y="0"/>
            <a:ext cx="3305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10698"/>
            <a:ext cx="6955706" cy="796863"/>
          </a:xfrm>
          <a:noFill/>
          <a:ln w="9525">
            <a:noFill/>
            <a:miter lim="800000"/>
            <a:headEnd/>
            <a:tailEnd/>
          </a:ln>
        </p:spPr>
        <p:txBody>
          <a:bodyPr wrap="none" rtlCol="0"/>
          <a:lstStyle>
            <a:lvl1pPr marL="0" indent="0" algn="l" rtl="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None/>
              <a:defRPr lang="zh-TW" altLang="zh-TW" sz="1200"/>
            </a:lvl1pPr>
          </a:lstStyle>
          <a:p>
            <a:r>
              <a:rPr lang="zh-TW" altLang="zh-TW" dirty="0"/>
              <a:t>按一下以編輯母片標題樣式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3"/>
          </p:nvPr>
        </p:nvSpPr>
        <p:spPr>
          <a:xfrm>
            <a:off x="1996059" y="2000240"/>
            <a:ext cx="5357836" cy="3429016"/>
          </a:xfrm>
        </p:spPr>
        <p:txBody>
          <a:bodyPr/>
          <a:lstStyle>
            <a:lvl1pPr>
              <a:lnSpc>
                <a:spcPct val="150000"/>
              </a:lnSpc>
              <a:defRPr lang="zh-TW" altLang="zh-TW" sz="1200"/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날짜 개체 틀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7" name="바닥글 개체 틀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8" name="슬라이드 번호 개체 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200">
                <a:latin typeface="Times New Roman" pitchFamily="18" charset="0"/>
              </a:defRPr>
            </a:lvl1pPr>
          </a:lstStyle>
          <a:p>
            <a:fld id="{05BE47CD-F3AD-4604-A7D6-82D43FED924C}" type="slidenum">
              <a:rPr lang="en-US" altLang="ko-KR">
                <a:solidFill>
                  <a:prstClr val="black"/>
                </a:solidFill>
              </a:rPr>
              <a:pPr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 txBox="1">
            <a:spLocks/>
          </p:cNvSpPr>
          <p:nvPr userDrawn="1"/>
        </p:nvSpPr>
        <p:spPr bwMode="auto">
          <a:xfrm>
            <a:off x="6969125" y="6429375"/>
            <a:ext cx="1717675" cy="292100"/>
          </a:xfrm>
          <a:prstGeom prst="rect">
            <a:avLst/>
          </a:prstGeom>
          <a:noFill/>
          <a:ln>
            <a:noFill/>
          </a:ln>
          <a:extLst/>
        </p:spPr>
        <p:txBody>
          <a:bodyPr lIns="91418" tIns="45709" rIns="91418" bIns="45709"/>
          <a:lstStyle/>
          <a:p>
            <a:pPr algn="r" latinLnBrk="1"/>
            <a:fld id="{D5EE06C6-B3A8-435F-84C4-0320AB988FE7}" type="slidenum">
              <a:rPr lang="en-US" altLang="ko-KR" sz="1000" smtClean="0">
                <a:solidFill>
                  <a:prstClr val="black"/>
                </a:solidFill>
                <a:latin typeface="HY견고딕" pitchFamily="18" charset="-120"/>
                <a:ea typeface="HY견고딕" pitchFamily="18" charset="-120"/>
              </a:rPr>
              <a:pPr algn="r" latinLnBrk="1"/>
              <a:t>‹#›</a:t>
            </a:fld>
            <a:endParaRPr lang="en-US" altLang="ko-KR" sz="1000">
              <a:solidFill>
                <a:prstClr val="black"/>
              </a:solidFill>
              <a:latin typeface="HY견고딕" pitchFamily="18" charset="-120"/>
              <a:ea typeface="HY견고딕" pitchFamily="18" charset="-120"/>
            </a:endParaRPr>
          </a:p>
        </p:txBody>
      </p:sp>
      <p:pic>
        <p:nvPicPr>
          <p:cNvPr id="5" name="Picture 35" descr="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7" descr="간지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8" descr="Untitled-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9" descr="map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975" y="4357688"/>
            <a:ext cx="87820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89958" y="3045108"/>
            <a:ext cx="6955706" cy="796863"/>
          </a:xfrm>
          <a:noFill/>
          <a:ln w="9525">
            <a:noFill/>
            <a:miter lim="800000"/>
            <a:headEnd/>
            <a:tailEnd/>
          </a:ln>
        </p:spPr>
        <p:txBody>
          <a:bodyPr wrap="none" rtlCol="0"/>
          <a:lstStyle>
            <a:lvl1pPr marL="0" indent="0" algn="ctr" rtl="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None/>
              <a:defRPr lang="zh-TW" altLang="zh-TW" sz="1200"/>
            </a:lvl1pPr>
          </a:lstStyle>
          <a:p>
            <a:r>
              <a:rPr lang="zh-TW" altLang="zh-TW" dirty="0"/>
              <a:t>按一下以編輯母片標題樣式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877547" y="2547141"/>
            <a:ext cx="5580528" cy="477834"/>
          </a:xfrm>
        </p:spPr>
        <p:txBody>
          <a:bodyPr anchor="ctr"/>
          <a:lstStyle>
            <a:lvl1pPr marL="0" indent="0" algn="ctr">
              <a:buNone/>
              <a:defRPr lang="zh-TW" altLang="zh-TW"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D70E6-D45E-4C9F-B8D2-B49822CAAD32}" type="slidenum">
              <a:rPr lang="en-US" altLang="ko-KR">
                <a:solidFill>
                  <a:prstClr val="black"/>
                </a:solidFill>
              </a:rPr>
              <a:pPr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 altLang="zh-TW" sz="1200"/>
            </a:lvl1pPr>
          </a:lstStyle>
          <a:p>
            <a:r>
              <a:rPr lang="zh-TW" altLang="zh-TW" dirty="0"/>
              <a:t>按一下以編輯母片標題樣式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</a:lstStyle>
          <a:p>
            <a:r>
              <a:rPr lang="zh-TW" altLang="zh-TW" dirty="0"/>
              <a:t>按一下以編輯母片文字樣式</a:t>
            </a:r>
          </a:p>
          <a:p>
            <a:pPr lvl="1"/>
            <a:r>
              <a:rPr lang="zh-TW" altLang="zh-TW" dirty="0"/>
              <a:t>第二層</a:t>
            </a:r>
          </a:p>
          <a:p>
            <a:pPr lvl="2"/>
            <a:r>
              <a:rPr lang="zh-TW" altLang="zh-TW" dirty="0"/>
              <a:t>第三層</a:t>
            </a:r>
          </a:p>
          <a:p>
            <a:pPr lvl="3"/>
            <a:r>
              <a:rPr lang="zh-TW" altLang="zh-TW" dirty="0"/>
              <a:t>第四層</a:t>
            </a:r>
          </a:p>
          <a:p>
            <a:pPr lvl="4"/>
            <a:r>
              <a:rPr lang="zh-TW" altLang="zh-TW" dirty="0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5E2CDC-7A8C-4663-BB6C-2BAB4FE5601C}" type="slidenum">
              <a:rPr lang="en-US" altLang="ko-KR">
                <a:solidFill>
                  <a:prstClr val="black"/>
                </a:solidFill>
              </a:rPr>
              <a:pPr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 altLang="zh-TW" sz="1200"/>
            </a:lvl1pPr>
          </a:lstStyle>
          <a:p>
            <a:r>
              <a:rPr lang="zh-TW" altLang="zh-TW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C95F8-26D5-437D-8DCD-4995585583BD}" type="slidenum">
              <a:rPr lang="en-US" altLang="ko-KR">
                <a:solidFill>
                  <a:prstClr val="black"/>
                </a:solidFill>
              </a:rPr>
              <a:pPr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>
            <a:spLocks noChangeArrowheads="1"/>
          </p:cNvSpPr>
          <p:nvPr userDrawn="1"/>
        </p:nvSpPr>
        <p:spPr bwMode="auto">
          <a:xfrm>
            <a:off x="0" y="115888"/>
            <a:ext cx="468313" cy="6492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Char char="§"/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Char char="§"/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Char char="§"/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Char char="§"/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latinLnBrk="1" hangingPunct="1">
              <a:lnSpc>
                <a:spcPct val="110000"/>
              </a:lnSpc>
              <a:spcBef>
                <a:spcPct val="50000"/>
              </a:spcBef>
              <a:buClr>
                <a:srgbClr val="0058DA"/>
              </a:buClr>
              <a:buFont typeface="Wingdings" panose="05000000000000000000" pitchFamily="2" charset="2"/>
              <a:buNone/>
              <a:defRPr/>
            </a:pPr>
            <a:endParaRPr lang="en-US" altLang="zh-TW">
              <a:latin typeface="Arial" charset="0"/>
            </a:endParaRPr>
          </a:p>
          <a:p>
            <a:pPr eaLnBrk="1" latinLnBrk="1" hangingPunct="1">
              <a:lnSpc>
                <a:spcPct val="110000"/>
              </a:lnSpc>
              <a:spcBef>
                <a:spcPct val="50000"/>
              </a:spcBef>
              <a:buClr>
                <a:srgbClr val="0058DA"/>
              </a:buClr>
              <a:buFont typeface="Wingdings" panose="05000000000000000000" pitchFamily="2" charset="2"/>
              <a:buNone/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02475" y="6429375"/>
            <a:ext cx="1717675" cy="292100"/>
          </a:xfrm>
        </p:spPr>
        <p:txBody>
          <a:bodyPr/>
          <a:lstStyle>
            <a:lvl1pPr>
              <a:defRPr sz="1200">
                <a:latin typeface="Times New Roman" pitchFamily="18" charset="0"/>
              </a:defRPr>
            </a:lvl1pPr>
          </a:lstStyle>
          <a:p>
            <a:fld id="{B52062BC-15E0-41FF-B671-6113D7B55C0C}" type="slidenum">
              <a:rPr lang="en-US" altLang="ko-KR">
                <a:solidFill>
                  <a:prstClr val="black"/>
                </a:solidFill>
              </a:rPr>
              <a:pPr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 altLang="zh-TW" sz="1200"/>
            </a:lvl1pPr>
          </a:lstStyle>
          <a:p>
            <a:r>
              <a:rPr lang="zh-TW" altLang="zh-TW" dirty="0"/>
              <a:t>按一下以編輯母片標題樣式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zh-TW" altLang="zh-TW" dirty="0"/>
              <a:t>按一下以編輯母片文字樣式</a:t>
            </a:r>
          </a:p>
          <a:p>
            <a:pPr lvl="1"/>
            <a:r>
              <a:rPr lang="zh-TW" altLang="zh-TW" dirty="0"/>
              <a:t>第二層</a:t>
            </a:r>
          </a:p>
          <a:p>
            <a:pPr lvl="2"/>
            <a:r>
              <a:rPr lang="zh-TW" altLang="zh-TW" dirty="0"/>
              <a:t>第三層</a:t>
            </a:r>
          </a:p>
          <a:p>
            <a:pPr lvl="3"/>
            <a:r>
              <a:rPr lang="zh-TW" altLang="zh-TW" dirty="0"/>
              <a:t>第四層</a:t>
            </a:r>
          </a:p>
          <a:p>
            <a:pPr lvl="4"/>
            <a:r>
              <a:rPr lang="zh-TW" altLang="zh-TW" dirty="0"/>
              <a:t>第五層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zh-TW" altLang="zh-TW" dirty="0"/>
              <a:t>按一下以編輯母片文字樣式</a:t>
            </a:r>
          </a:p>
          <a:p>
            <a:pPr lvl="1"/>
            <a:r>
              <a:rPr lang="zh-TW" altLang="zh-TW" dirty="0"/>
              <a:t>第二層</a:t>
            </a:r>
          </a:p>
          <a:p>
            <a:pPr lvl="2"/>
            <a:r>
              <a:rPr lang="zh-TW" altLang="zh-TW" dirty="0"/>
              <a:t>第三層</a:t>
            </a:r>
          </a:p>
          <a:p>
            <a:pPr lvl="3"/>
            <a:r>
              <a:rPr lang="zh-TW" altLang="zh-TW" dirty="0"/>
              <a:t>第四層</a:t>
            </a:r>
          </a:p>
          <a:p>
            <a:pPr lvl="4"/>
            <a:r>
              <a:rPr lang="zh-TW" altLang="zh-TW" dirty="0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37EFD-11AA-456F-8E0C-9B7EFB0EC434}" type="slidenum">
              <a:rPr lang="en-US" altLang="ko-KR">
                <a:solidFill>
                  <a:prstClr val="black"/>
                </a:solidFill>
              </a:rPr>
              <a:pPr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 altLang="zh-TW" sz="1200"/>
            </a:lvl1pPr>
          </a:lstStyle>
          <a:p>
            <a:r>
              <a:rPr lang="zh-TW" altLang="zh-TW" dirty="0"/>
              <a:t>按一下以編輯母片標題樣式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019177"/>
            <a:ext cx="4038600" cy="2428892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zh-TW" altLang="zh-TW" dirty="0"/>
              <a:t>按一下以編輯母片文字樣式</a:t>
            </a:r>
          </a:p>
          <a:p>
            <a:pPr lvl="1"/>
            <a:r>
              <a:rPr lang="zh-TW" altLang="zh-TW" dirty="0"/>
              <a:t>第二層</a:t>
            </a:r>
          </a:p>
          <a:p>
            <a:pPr lvl="2"/>
            <a:r>
              <a:rPr lang="zh-TW" altLang="zh-TW" dirty="0"/>
              <a:t>第三層</a:t>
            </a:r>
          </a:p>
          <a:p>
            <a:pPr lvl="3"/>
            <a:r>
              <a:rPr lang="zh-TW" altLang="zh-TW" dirty="0"/>
              <a:t>第四層</a:t>
            </a:r>
          </a:p>
          <a:p>
            <a:pPr lvl="4"/>
            <a:r>
              <a:rPr lang="zh-TW" altLang="zh-TW" dirty="0"/>
              <a:t>第五層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019177"/>
            <a:ext cx="4038600" cy="2428892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zh-TW" altLang="zh-TW" dirty="0"/>
              <a:t>按一下以編輯母片文字樣式</a:t>
            </a:r>
          </a:p>
          <a:p>
            <a:pPr lvl="1"/>
            <a:r>
              <a:rPr lang="zh-TW" altLang="zh-TW" dirty="0"/>
              <a:t>第二層</a:t>
            </a:r>
          </a:p>
          <a:p>
            <a:pPr lvl="2"/>
            <a:r>
              <a:rPr lang="zh-TW" altLang="zh-TW" dirty="0"/>
              <a:t>第三層</a:t>
            </a:r>
          </a:p>
          <a:p>
            <a:pPr lvl="3"/>
            <a:r>
              <a:rPr lang="zh-TW" altLang="zh-TW" dirty="0"/>
              <a:t>第四層</a:t>
            </a:r>
          </a:p>
          <a:p>
            <a:pPr lvl="4"/>
            <a:r>
              <a:rPr lang="zh-TW" altLang="zh-TW" dirty="0"/>
              <a:t>第五層</a:t>
            </a:r>
          </a:p>
        </p:txBody>
      </p:sp>
      <p:sp>
        <p:nvSpPr>
          <p:cNvPr id="8" name="내용 개체 틀 2"/>
          <p:cNvSpPr>
            <a:spLocks noGrp="1"/>
          </p:cNvSpPr>
          <p:nvPr>
            <p:ph sz="half" idx="13"/>
          </p:nvPr>
        </p:nvSpPr>
        <p:spPr>
          <a:xfrm>
            <a:off x="457200" y="3643314"/>
            <a:ext cx="4038600" cy="2428892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zh-TW" altLang="zh-TW" dirty="0"/>
              <a:t>按一下以編輯母片文字樣式</a:t>
            </a:r>
          </a:p>
          <a:p>
            <a:pPr lvl="1"/>
            <a:r>
              <a:rPr lang="zh-TW" altLang="zh-TW" dirty="0"/>
              <a:t>第二層</a:t>
            </a:r>
          </a:p>
          <a:p>
            <a:pPr lvl="2"/>
            <a:r>
              <a:rPr lang="zh-TW" altLang="zh-TW" dirty="0"/>
              <a:t>第三層</a:t>
            </a:r>
          </a:p>
          <a:p>
            <a:pPr lvl="3"/>
            <a:r>
              <a:rPr lang="zh-TW" altLang="zh-TW" dirty="0"/>
              <a:t>第四層</a:t>
            </a:r>
          </a:p>
          <a:p>
            <a:pPr lvl="4"/>
            <a:r>
              <a:rPr lang="zh-TW" altLang="zh-TW" dirty="0"/>
              <a:t>第五層</a:t>
            </a:r>
          </a:p>
        </p:txBody>
      </p:sp>
      <p:sp>
        <p:nvSpPr>
          <p:cNvPr id="9" name="내용 개체 틀 3"/>
          <p:cNvSpPr>
            <a:spLocks noGrp="1"/>
          </p:cNvSpPr>
          <p:nvPr>
            <p:ph sz="half" idx="14"/>
          </p:nvPr>
        </p:nvSpPr>
        <p:spPr>
          <a:xfrm>
            <a:off x="4648200" y="3643314"/>
            <a:ext cx="4038600" cy="2428892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zh-TW" altLang="zh-TW" dirty="0"/>
              <a:t>按一下以編輯母片文字樣式</a:t>
            </a:r>
          </a:p>
          <a:p>
            <a:pPr lvl="1"/>
            <a:r>
              <a:rPr lang="zh-TW" altLang="zh-TW" dirty="0"/>
              <a:t>第二層</a:t>
            </a:r>
          </a:p>
          <a:p>
            <a:pPr lvl="2"/>
            <a:r>
              <a:rPr lang="zh-TW" altLang="zh-TW" dirty="0"/>
              <a:t>第三層</a:t>
            </a:r>
          </a:p>
          <a:p>
            <a:pPr lvl="3"/>
            <a:r>
              <a:rPr lang="zh-TW" altLang="zh-TW" dirty="0"/>
              <a:t>第四層</a:t>
            </a:r>
          </a:p>
          <a:p>
            <a:pPr lvl="4"/>
            <a:r>
              <a:rPr lang="zh-TW" altLang="zh-TW" dirty="0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449A8-2927-48FF-88A1-19E0E3C3E0E3}" type="slidenum">
              <a:rPr lang="en-US" altLang="ko-KR">
                <a:solidFill>
                  <a:prstClr val="black"/>
                </a:solidFill>
              </a:rPr>
              <a:pPr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429F62-6B39-42B2-9A6B-541CD715889A}" type="datetime1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AE909-7F13-466B-9FBF-E495F37B59A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05249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D75B-BE3D-4602-A504-BD2EDFE1F0AC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0A1637-404B-4365-8E44-732940B92CB5}" type="datetime1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F1631-375F-464A-BF06-7A351078087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017499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710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710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E874C0-4373-4E08-812B-2CA49A95E829}" type="datetime1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F0A0E-ADEE-4C96-8B7A-1322B9A9C62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979950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E25EED-EA0D-4C7C-8926-235B2E7FADCE}" type="datetime1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F0F0A-DAAE-4403-8445-9ECAE0E0C7F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703010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3979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3979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4628" y="1535113"/>
            <a:ext cx="4042172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4628" y="2174875"/>
            <a:ext cx="4042172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D6A794-0064-4EFB-8516-A5EDD85AC53C}" type="datetime1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3408F-8515-4EA1-851F-DF7C10BCF1A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037674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4DCB48-65EF-47EA-A47A-66A5FC88E736}" type="datetime1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31EA0-6E39-46DB-AB08-20288CC3C00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042781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4A2C1C-AC94-4980-9B5E-635708C36162}" type="datetime1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59504-D331-4EF0-B7E9-76801FF3D75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02582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710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448" y="273051"/>
            <a:ext cx="5111353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710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C9865C-1379-427A-800F-129309B7D00F}" type="datetime1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AE00A-FC8E-4C1D-9F85-412DAE8873E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115997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1891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1891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1891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DE8304-48AD-4CBB-8CCA-2B66A5F3F452}" type="datetime1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5C480-75EC-4390-A997-3A51F33BF47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387919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5E069-5EF9-4EE3-9F3F-9FAAACE31BF7}" type="datetime1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83E41-A31F-4B3C-956D-F8C649A7BB6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819611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492099-BBE4-4308-BCC5-50FB094C2BFD}" type="datetime1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978CA-E266-4CE0-9A0D-02821D5521D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00534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CD37-4315-4B0F-8796-163C5E73C752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2286-785B-4135-94F3-70CABE6FF349}" type="datetimeFigureOut">
              <a:rPr lang="zh-TW" altLang="en-US" smtClean="0"/>
              <a:pPr/>
              <a:t>2020/2/17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1FE5-38D8-4247-8C46-65A4C414E64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8762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2286-785B-4135-94F3-70CABE6FF349}" type="datetimeFigureOut">
              <a:rPr lang="zh-TW" altLang="en-US" smtClean="0"/>
              <a:pPr/>
              <a:t>2020/2/17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1FE5-38D8-4247-8C46-65A4C414E64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69067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2286-785B-4135-94F3-70CABE6FF349}" type="datetimeFigureOut">
              <a:rPr lang="zh-TW" altLang="en-US" smtClean="0"/>
              <a:pPr/>
              <a:t>2020/2/17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1FE5-38D8-4247-8C46-65A4C414E64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9108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2286-785B-4135-94F3-70CABE6FF349}" type="datetimeFigureOut">
              <a:rPr lang="zh-TW" altLang="en-US" smtClean="0"/>
              <a:pPr/>
              <a:t>2020/2/17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1FE5-38D8-4247-8C46-65A4C414E64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20215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2286-785B-4135-94F3-70CABE6FF349}" type="datetimeFigureOut">
              <a:rPr lang="zh-TW" altLang="en-US" smtClean="0"/>
              <a:pPr/>
              <a:t>2020/2/17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1FE5-38D8-4247-8C46-65A4C414E64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09473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2286-785B-4135-94F3-70CABE6FF349}" type="datetimeFigureOut">
              <a:rPr lang="zh-TW" altLang="en-US" smtClean="0"/>
              <a:pPr/>
              <a:t>2020/2/17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1FE5-38D8-4247-8C46-65A4C414E64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60942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2286-785B-4135-94F3-70CABE6FF349}" type="datetimeFigureOut">
              <a:rPr lang="zh-TW" altLang="en-US" smtClean="0"/>
              <a:pPr/>
              <a:t>2020/2/17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1FE5-38D8-4247-8C46-65A4C414E64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1237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2286-785B-4135-94F3-70CABE6FF349}" type="datetimeFigureOut">
              <a:rPr lang="zh-TW" altLang="en-US" smtClean="0"/>
              <a:pPr/>
              <a:t>2020/2/17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1FE5-38D8-4247-8C46-65A4C414E64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144355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2286-785B-4135-94F3-70CABE6FF349}" type="datetimeFigureOut">
              <a:rPr lang="zh-TW" altLang="en-US" smtClean="0"/>
              <a:pPr/>
              <a:t>2020/2/17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1FE5-38D8-4247-8C46-65A4C414E64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72461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2286-785B-4135-94F3-70CABE6FF349}" type="datetimeFigureOut">
              <a:rPr lang="zh-TW" altLang="en-US" smtClean="0"/>
              <a:pPr/>
              <a:t>2020/2/17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1FE5-38D8-4247-8C46-65A4C414E64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6645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8FC6-88E5-44BC-927A-4305B2FA111F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2286-785B-4135-94F3-70CABE6FF349}" type="datetimeFigureOut">
              <a:rPr lang="zh-TW" altLang="en-US" smtClean="0"/>
              <a:pPr/>
              <a:t>2020/2/17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1FE5-38D8-4247-8C46-65A4C414E64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4654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62FA-0678-4EAB-827D-F4232EF84187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C4AD-4D61-45B8-AE56-E54E64B531C2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FFA0-EFCF-4685-930C-25612203DE3E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DDCC31-B220-4D29-94D5-DE4294B51AFC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altLang="zh-TW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E5F6733-8B5D-4A38-8D67-D17EDC56F4DF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7" descr="27"/>
          <p:cNvPicPr>
            <a:picLocks noChangeAspect="1" noChangeArrowheads="1"/>
          </p:cNvPicPr>
          <p:nvPr userDrawn="1"/>
        </p:nvPicPr>
        <p:blipFill>
          <a:blip r:embed="rId10" cstate="print"/>
          <a:srcRect t="13333"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6" descr="27"/>
          <p:cNvPicPr>
            <a:picLocks noChangeAspect="1" noChangeArrowheads="1"/>
          </p:cNvPicPr>
          <p:nvPr userDrawn="1"/>
        </p:nvPicPr>
        <p:blipFill>
          <a:blip r:embed="rId10" cstate="print"/>
          <a:srcRect b="86667"/>
          <a:stretch>
            <a:fillRect/>
          </a:stretch>
        </p:blipFill>
        <p:spPr bwMode="auto">
          <a:xfrm>
            <a:off x="0" y="0"/>
            <a:ext cx="91440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2" descr="26"/>
          <p:cNvPicPr>
            <a:picLocks noChangeAspect="1" noChangeArrowheads="1"/>
          </p:cNvPicPr>
          <p:nvPr userDrawn="1"/>
        </p:nvPicPr>
        <p:blipFill>
          <a:blip r:embed="rId11" cstate="print">
            <a:grayscl/>
          </a:blip>
          <a:srcRect/>
          <a:stretch>
            <a:fillRect/>
          </a:stretch>
        </p:blipFill>
        <p:spPr bwMode="auto">
          <a:xfrm>
            <a:off x="0" y="2152650"/>
            <a:ext cx="91440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TW"/>
              <a:t>按一下以編輯母片文字樣式</a:t>
            </a:r>
          </a:p>
          <a:p>
            <a:pPr lvl="1"/>
            <a:r>
              <a:rPr lang="zh-TW" altLang="zh-TW"/>
              <a:t>第二層</a:t>
            </a:r>
          </a:p>
          <a:p>
            <a:pPr lvl="2"/>
            <a:r>
              <a:rPr lang="zh-TW" altLang="zh-TW"/>
              <a:t>第三層</a:t>
            </a:r>
          </a:p>
          <a:p>
            <a:pPr lvl="3"/>
            <a:r>
              <a:rPr lang="zh-TW" altLang="zh-TW"/>
              <a:t>第四層</a:t>
            </a:r>
          </a:p>
          <a:p>
            <a:pPr lvl="4"/>
            <a:r>
              <a:rPr lang="zh-TW" altLang="zh-TW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9125" y="6429375"/>
            <a:ext cx="17176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000">
                <a:solidFill>
                  <a:schemeClr val="tx1"/>
                </a:solidFill>
                <a:latin typeface="HY견고딕" pitchFamily="18" charset="-120"/>
                <a:ea typeface="HY견고딕" pitchFamily="18" charset="-120"/>
              </a:defRPr>
            </a:lvl1pPr>
          </a:lstStyle>
          <a:p>
            <a:fld id="{2E6E6D59-387A-4645-B3C9-9A9974C6D38F}" type="slidenum">
              <a:rPr lang="en-US" altLang="ko-KR" smtClean="0">
                <a:solidFill>
                  <a:prstClr val="black"/>
                </a:solidFill>
              </a:rPr>
              <a:pPr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8" y="74613"/>
            <a:ext cx="83169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zh-TW"/>
              <a:t>按一下以編輯母片標題樣式</a:t>
            </a:r>
          </a:p>
        </p:txBody>
      </p:sp>
      <p:sp>
        <p:nvSpPr>
          <p:cNvPr id="1034" name="Rectangle 28"/>
          <p:cNvSpPr>
            <a:spLocks noChangeArrowheads="1"/>
          </p:cNvSpPr>
          <p:nvPr userDrawn="1"/>
        </p:nvSpPr>
        <p:spPr bwMode="auto">
          <a:xfrm>
            <a:off x="282575" y="282575"/>
            <a:ext cx="58738" cy="366713"/>
          </a:xfrm>
          <a:prstGeom prst="rect">
            <a:avLst/>
          </a:prstGeom>
          <a:solidFill>
            <a:srgbClr val="0066FF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Char char="§"/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Char char="§"/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Char char="§"/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Char char="§"/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latinLnBrk="1" hangingPunct="1">
              <a:lnSpc>
                <a:spcPct val="110000"/>
              </a:lnSpc>
              <a:spcBef>
                <a:spcPct val="50000"/>
              </a:spcBef>
              <a:buClr>
                <a:srgbClr val="0058DA"/>
              </a:buClr>
              <a:buFont typeface="Wingdings" panose="05000000000000000000" pitchFamily="2" charset="2"/>
              <a:buChar char="§"/>
              <a:defRPr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p:transition/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lang="zh-TW" altLang="zh-TW" sz="1200">
          <a:solidFill>
            <a:schemeClr val="tx1"/>
          </a:solidFill>
          <a:latin typeface="HY견고딕" pitchFamily="18" charset="-127"/>
          <a:ea typeface="HY견고딕" pitchFamily="18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1200">
          <a:solidFill>
            <a:schemeClr val="tx1"/>
          </a:solidFill>
          <a:latin typeface="HY견고딕" pitchFamily="18" charset="-127"/>
          <a:ea typeface="HY견고딕" pitchFamily="18" charset="-127"/>
          <a:cs typeface="HY각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1200">
          <a:solidFill>
            <a:schemeClr val="tx1"/>
          </a:solidFill>
          <a:latin typeface="HY견고딕" pitchFamily="18" charset="-127"/>
          <a:ea typeface="HY견고딕" pitchFamily="18" charset="-127"/>
          <a:cs typeface="HY각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1200">
          <a:solidFill>
            <a:schemeClr val="tx1"/>
          </a:solidFill>
          <a:latin typeface="HY견고딕" pitchFamily="18" charset="-127"/>
          <a:ea typeface="HY견고딕" pitchFamily="18" charset="-127"/>
          <a:cs typeface="HY각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1200">
          <a:solidFill>
            <a:schemeClr val="tx1"/>
          </a:solidFill>
          <a:latin typeface="HY견고딕" pitchFamily="18" charset="-127"/>
          <a:ea typeface="HY견고딕" pitchFamily="18" charset="-127"/>
          <a:cs typeface="HY각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2600">
          <a:solidFill>
            <a:schemeClr val="tx1"/>
          </a:solidFill>
          <a:latin typeface="Arial" charset="0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2600">
          <a:solidFill>
            <a:schemeClr val="tx1"/>
          </a:solidFill>
          <a:latin typeface="Arial" charset="0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2600">
          <a:solidFill>
            <a:schemeClr val="tx1"/>
          </a:solidFill>
          <a:latin typeface="Arial" charset="0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2600">
          <a:solidFill>
            <a:schemeClr val="tx1"/>
          </a:solidFill>
          <a:latin typeface="Arial" charset="0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lang="zh-TW" altLang="zh-TW" sz="800">
          <a:solidFill>
            <a:srgbClr val="5F5F5F"/>
          </a:solidFill>
          <a:latin typeface="+mn-lt"/>
          <a:ea typeface="HY견고딕" pitchFamily="18" charset="-127"/>
          <a:cs typeface="Arial" charset="0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lang="zh-TW" altLang="zh-TW" sz="800">
          <a:solidFill>
            <a:srgbClr val="5F5F5F"/>
          </a:solidFill>
          <a:latin typeface="+mn-lt"/>
          <a:ea typeface="HY견고딕" pitchFamily="18" charset="-127"/>
          <a:cs typeface="Arial" charset="0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lang="zh-TW" altLang="zh-TW" sz="800">
          <a:solidFill>
            <a:srgbClr val="5F5F5F"/>
          </a:solidFill>
          <a:latin typeface="+mn-lt"/>
          <a:ea typeface="HY견고딕" pitchFamily="18" charset="-127"/>
          <a:cs typeface="Arial" charset="0"/>
        </a:defRPr>
      </a:lvl3pPr>
      <a:lvl4pPr marL="1600200" indent="-230188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lang="zh-TW" altLang="zh-TW" sz="800">
          <a:solidFill>
            <a:srgbClr val="5F5F5F"/>
          </a:solidFill>
          <a:latin typeface="+mn-lt"/>
          <a:ea typeface="HY견고딕" pitchFamily="18" charset="-127"/>
          <a:cs typeface="Arial" charset="0"/>
        </a:defRPr>
      </a:lvl4pPr>
      <a:lvl5pPr marL="2055813" indent="-227013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lang="zh-TW" altLang="zh-TW" sz="800">
          <a:solidFill>
            <a:srgbClr val="5F5F5F"/>
          </a:solidFill>
          <a:latin typeface="+mn-lt"/>
          <a:ea typeface="HY견고딕" pitchFamily="18" charset="-127"/>
          <a:cs typeface="Arial" charset="0"/>
        </a:defRPr>
      </a:lvl5pPr>
      <a:lvl6pPr marL="2513013" indent="-22701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0213" indent="-22701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7413" indent="-22701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4613" indent="-22701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7" descr="27"/>
          <p:cNvPicPr>
            <a:picLocks noChangeAspect="1" noChangeArrowheads="1"/>
          </p:cNvPicPr>
          <p:nvPr userDrawn="1"/>
        </p:nvPicPr>
        <p:blipFill>
          <a:blip r:embed="rId10" cstate="print"/>
          <a:srcRect t="13333"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6" descr="27"/>
          <p:cNvPicPr>
            <a:picLocks noChangeAspect="1" noChangeArrowheads="1"/>
          </p:cNvPicPr>
          <p:nvPr userDrawn="1"/>
        </p:nvPicPr>
        <p:blipFill>
          <a:blip r:embed="rId10" cstate="print"/>
          <a:srcRect b="86667"/>
          <a:stretch>
            <a:fillRect/>
          </a:stretch>
        </p:blipFill>
        <p:spPr bwMode="auto">
          <a:xfrm>
            <a:off x="0" y="0"/>
            <a:ext cx="91440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2" descr="26"/>
          <p:cNvPicPr>
            <a:picLocks noChangeAspect="1" noChangeArrowheads="1"/>
          </p:cNvPicPr>
          <p:nvPr userDrawn="1"/>
        </p:nvPicPr>
        <p:blipFill>
          <a:blip r:embed="rId11" cstate="print">
            <a:grayscl/>
          </a:blip>
          <a:srcRect/>
          <a:stretch>
            <a:fillRect/>
          </a:stretch>
        </p:blipFill>
        <p:spPr bwMode="auto">
          <a:xfrm>
            <a:off x="0" y="2152650"/>
            <a:ext cx="91440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TW"/>
              <a:t>按一下以編輯母片文字樣式</a:t>
            </a:r>
          </a:p>
          <a:p>
            <a:pPr lvl="1"/>
            <a:r>
              <a:rPr lang="zh-TW" altLang="zh-TW"/>
              <a:t>第二層</a:t>
            </a:r>
          </a:p>
          <a:p>
            <a:pPr lvl="2"/>
            <a:r>
              <a:rPr lang="zh-TW" altLang="zh-TW"/>
              <a:t>第三層</a:t>
            </a:r>
          </a:p>
          <a:p>
            <a:pPr lvl="3"/>
            <a:r>
              <a:rPr lang="zh-TW" altLang="zh-TW"/>
              <a:t>第四層</a:t>
            </a:r>
          </a:p>
          <a:p>
            <a:pPr lvl="4"/>
            <a:r>
              <a:rPr lang="zh-TW" altLang="zh-TW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9125" y="6429375"/>
            <a:ext cx="17176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000">
                <a:solidFill>
                  <a:schemeClr val="tx1"/>
                </a:solidFill>
                <a:latin typeface="HY견고딕" pitchFamily="18" charset="-120"/>
                <a:ea typeface="HY견고딕" pitchFamily="18" charset="-120"/>
              </a:defRPr>
            </a:lvl1pPr>
          </a:lstStyle>
          <a:p>
            <a:fld id="{2E6E6D59-387A-4645-B3C9-9A9974C6D38F}" type="slidenum">
              <a:rPr lang="en-US" altLang="ko-KR" smtClean="0">
                <a:solidFill>
                  <a:prstClr val="black"/>
                </a:solidFill>
              </a:rPr>
              <a:pPr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8" y="74613"/>
            <a:ext cx="83169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zh-TW"/>
              <a:t>按一下以編輯母片標題樣式</a:t>
            </a:r>
          </a:p>
        </p:txBody>
      </p:sp>
      <p:sp>
        <p:nvSpPr>
          <p:cNvPr id="1034" name="Rectangle 28"/>
          <p:cNvSpPr>
            <a:spLocks noChangeArrowheads="1"/>
          </p:cNvSpPr>
          <p:nvPr userDrawn="1"/>
        </p:nvSpPr>
        <p:spPr bwMode="auto">
          <a:xfrm>
            <a:off x="282575" y="282575"/>
            <a:ext cx="58738" cy="366713"/>
          </a:xfrm>
          <a:prstGeom prst="rect">
            <a:avLst/>
          </a:prstGeom>
          <a:solidFill>
            <a:srgbClr val="0066FF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Char char="§"/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Char char="§"/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Char char="§"/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Char char="§"/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latinLnBrk="1" hangingPunct="1">
              <a:lnSpc>
                <a:spcPct val="110000"/>
              </a:lnSpc>
              <a:spcBef>
                <a:spcPct val="50000"/>
              </a:spcBef>
              <a:buClr>
                <a:srgbClr val="0058DA"/>
              </a:buClr>
              <a:buFont typeface="Wingdings" panose="05000000000000000000" pitchFamily="2" charset="2"/>
              <a:buChar char="§"/>
              <a:defRPr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</p:sldLayoutIdLst>
  <p:transition/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lang="zh-TW" altLang="zh-TW" sz="1200">
          <a:solidFill>
            <a:schemeClr val="tx1"/>
          </a:solidFill>
          <a:latin typeface="HY견고딕" pitchFamily="18" charset="-127"/>
          <a:ea typeface="HY견고딕" pitchFamily="18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1200">
          <a:solidFill>
            <a:schemeClr val="tx1"/>
          </a:solidFill>
          <a:latin typeface="HY견고딕" pitchFamily="18" charset="-127"/>
          <a:ea typeface="HY견고딕" pitchFamily="18" charset="-127"/>
          <a:cs typeface="HY각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1200">
          <a:solidFill>
            <a:schemeClr val="tx1"/>
          </a:solidFill>
          <a:latin typeface="HY견고딕" pitchFamily="18" charset="-127"/>
          <a:ea typeface="HY견고딕" pitchFamily="18" charset="-127"/>
          <a:cs typeface="HY각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1200">
          <a:solidFill>
            <a:schemeClr val="tx1"/>
          </a:solidFill>
          <a:latin typeface="HY견고딕" pitchFamily="18" charset="-127"/>
          <a:ea typeface="HY견고딕" pitchFamily="18" charset="-127"/>
          <a:cs typeface="HY각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1200">
          <a:solidFill>
            <a:schemeClr val="tx1"/>
          </a:solidFill>
          <a:latin typeface="HY견고딕" pitchFamily="18" charset="-127"/>
          <a:ea typeface="HY견고딕" pitchFamily="18" charset="-127"/>
          <a:cs typeface="HY각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2600">
          <a:solidFill>
            <a:schemeClr val="tx1"/>
          </a:solidFill>
          <a:latin typeface="Arial" charset="0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2600">
          <a:solidFill>
            <a:schemeClr val="tx1"/>
          </a:solidFill>
          <a:latin typeface="Arial" charset="0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2600">
          <a:solidFill>
            <a:schemeClr val="tx1"/>
          </a:solidFill>
          <a:latin typeface="Arial" charset="0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2600">
          <a:solidFill>
            <a:schemeClr val="tx1"/>
          </a:solidFill>
          <a:latin typeface="Arial" charset="0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lang="zh-TW" altLang="zh-TW" sz="800">
          <a:solidFill>
            <a:srgbClr val="5F5F5F"/>
          </a:solidFill>
          <a:latin typeface="+mn-lt"/>
          <a:ea typeface="HY견고딕" pitchFamily="18" charset="-127"/>
          <a:cs typeface="Arial" charset="0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lang="zh-TW" altLang="zh-TW" sz="800">
          <a:solidFill>
            <a:srgbClr val="5F5F5F"/>
          </a:solidFill>
          <a:latin typeface="+mn-lt"/>
          <a:ea typeface="HY견고딕" pitchFamily="18" charset="-127"/>
          <a:cs typeface="Arial" charset="0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lang="zh-TW" altLang="zh-TW" sz="800">
          <a:solidFill>
            <a:srgbClr val="5F5F5F"/>
          </a:solidFill>
          <a:latin typeface="+mn-lt"/>
          <a:ea typeface="HY견고딕" pitchFamily="18" charset="-127"/>
          <a:cs typeface="Arial" charset="0"/>
        </a:defRPr>
      </a:lvl3pPr>
      <a:lvl4pPr marL="1600200" indent="-230188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lang="zh-TW" altLang="zh-TW" sz="800">
          <a:solidFill>
            <a:srgbClr val="5F5F5F"/>
          </a:solidFill>
          <a:latin typeface="+mn-lt"/>
          <a:ea typeface="HY견고딕" pitchFamily="18" charset="-127"/>
          <a:cs typeface="Arial" charset="0"/>
        </a:defRPr>
      </a:lvl4pPr>
      <a:lvl5pPr marL="2055813" indent="-227013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lang="zh-TW" altLang="zh-TW" sz="800">
          <a:solidFill>
            <a:srgbClr val="5F5F5F"/>
          </a:solidFill>
          <a:latin typeface="+mn-lt"/>
          <a:ea typeface="HY견고딕" pitchFamily="18" charset="-127"/>
          <a:cs typeface="Arial" charset="0"/>
        </a:defRPr>
      </a:lvl5pPr>
      <a:lvl6pPr marL="2513013" indent="-22701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0213" indent="-22701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7413" indent="-22701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4613" indent="-22701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CN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CN"/>
              <a:t>Click to edit Master text styles</a:t>
            </a:r>
          </a:p>
          <a:p>
            <a:pPr lvl="1"/>
            <a:r>
              <a:rPr lang="zh-TW" altLang="zh-CN"/>
              <a:t>Second level</a:t>
            </a:r>
          </a:p>
          <a:p>
            <a:pPr lvl="2"/>
            <a:r>
              <a:rPr lang="zh-TW" altLang="zh-CN"/>
              <a:t>Third level</a:t>
            </a:r>
          </a:p>
          <a:p>
            <a:pPr lvl="3"/>
            <a:r>
              <a:rPr lang="zh-TW" altLang="zh-CN"/>
              <a:t>Fourth level</a:t>
            </a:r>
          </a:p>
          <a:p>
            <a:pPr lvl="4"/>
            <a:r>
              <a:rPr lang="zh-TW" altLang="zh-CN"/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1"/>
            <a:ext cx="2457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30E2A393-057C-4C6A-B41C-1825B3818BD9}" type="datetime1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86150" y="6356351"/>
            <a:ext cx="2171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57900" y="6356351"/>
            <a:ext cx="2457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8BB2AD01-D07D-44D5-B5F4-BE07F72AD5C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63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spd="slow">
    <p:push dir="u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18859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228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25717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 cstate="print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 cstate="print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72286-785B-4135-94F3-70CABE6FF349}" type="datetimeFigureOut">
              <a:rPr lang="zh-TW" altLang="en-US" smtClean="0"/>
              <a:pPr/>
              <a:t>2020/2/17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B1FE5-38D8-4247-8C46-65A4C414E64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214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henggao.com/IsFirst/Login.aspx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jhenggao.com/IsFirst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henggao.com/IsFirst/Login.aspx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stars.jhenggao.com/eSTARS_NNKI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ioh.tw/" TargetMode="External"/><Relationship Id="rId2" Type="http://schemas.openxmlformats.org/officeDocument/2006/relationships/hyperlink" Target="https://k12.nnkieh.tn.edu.tw/modules/tadnews/page.php?nsn=19" TargetMode="External"/><Relationship Id="rId1" Type="http://schemas.openxmlformats.org/officeDocument/2006/relationships/slideLayout" Target="../slideLayouts/slideLayout41.xml"/><Relationship Id="rId6" Type="http://schemas.openxmlformats.org/officeDocument/2006/relationships/hyperlink" Target="http://freshman.tw/cross/" TargetMode="External"/><Relationship Id="rId5" Type="http://schemas.openxmlformats.org/officeDocument/2006/relationships/hyperlink" Target="http://www.com.tw/" TargetMode="External"/><Relationship Id="rId4" Type="http://schemas.openxmlformats.org/officeDocument/2006/relationships/hyperlink" Target="https://collego.ceec.edu.tw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5" name="WordArt 5"/>
          <p:cNvSpPr>
            <a:spLocks noChangeArrowheads="1" noChangeShapeType="1" noTextEdit="1"/>
          </p:cNvSpPr>
          <p:nvPr/>
        </p:nvSpPr>
        <p:spPr bwMode="auto">
          <a:xfrm>
            <a:off x="2843808" y="3284984"/>
            <a:ext cx="4248472" cy="792088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3600" b="1" i="0" u="none" strike="noStrike" kern="10" cap="none" spc="0" normalizeH="0" baseline="0" noProof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華康中特圓體(P)" pitchFamily="34" charset="-120"/>
              <a:ea typeface="華康中特圓體(P)" pitchFamily="34" charset="-120"/>
              <a:cs typeface="+mn-cs"/>
            </a:endParaRPr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6156176" y="5013176"/>
            <a:ext cx="26638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華康竹風體W4" pitchFamily="65" charset="-120"/>
                <a:ea typeface="華康竹風體W4" pitchFamily="65" charset="-120"/>
                <a:cs typeface="+mn-cs"/>
              </a:rPr>
              <a:t>註冊組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華康竹風體W4" pitchFamily="65" charset="-120"/>
                <a:ea typeface="華康竹風體W4" pitchFamily="65" charset="-120"/>
                <a:cs typeface="+mn-cs"/>
              </a:rPr>
              <a:t>: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華康竹風體W4" pitchFamily="65" charset="-120"/>
                <a:ea typeface="華康竹風體W4" pitchFamily="65" charset="-120"/>
                <a:cs typeface="+mn-cs"/>
              </a:rPr>
              <a:t> </a:t>
            </a:r>
            <a:r>
              <a:rPr lang="zh-TW" altLang="en-US" sz="2000" noProof="0" dirty="0" smtClean="0">
                <a:solidFill>
                  <a:srgbClr val="5F5F5F"/>
                </a:solidFill>
                <a:latin typeface="華康竹風體W4" pitchFamily="65" charset="-120"/>
                <a:ea typeface="華康竹風體W4" pitchFamily="65" charset="-120"/>
              </a:rPr>
              <a:t>陳汝</a:t>
            </a:r>
            <a:r>
              <a:rPr lang="zh-TW" altLang="en-US" sz="2000" noProof="0" dirty="0">
                <a:solidFill>
                  <a:srgbClr val="5F5F5F"/>
                </a:solidFill>
                <a:latin typeface="華康竹風體W4" pitchFamily="65" charset="-120"/>
                <a:ea typeface="華康竹風體W4" pitchFamily="65" charset="-120"/>
              </a:rPr>
              <a:t>婷</a:t>
            </a:r>
            <a:endParaRPr kumimoji="1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華康竹風體W4" pitchFamily="65" charset="-120"/>
              <a:ea typeface="華康竹風體W4" pitchFamily="65" charset="-12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華康竹風體W4" pitchFamily="65" charset="-120"/>
                <a:ea typeface="華康竹風體W4" pitchFamily="65" charset="-120"/>
                <a:cs typeface="+mn-cs"/>
              </a:rPr>
              <a:t>日期：</a:t>
            </a:r>
            <a:r>
              <a:rPr kumimoji="1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DejaVu Sans Light" pitchFamily="34" charset="0"/>
                <a:ea typeface="DejaVu Sans Light" pitchFamily="34" charset="0"/>
                <a:cs typeface="DejaVu Sans Light" pitchFamily="34" charset="0"/>
              </a:rPr>
              <a:t>2020.</a:t>
            </a:r>
            <a:r>
              <a:rPr kumimoji="1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DejaVu Sans Light" pitchFamily="34" charset="0"/>
                <a:ea typeface="華康竹風體W4" pitchFamily="65" charset="-120"/>
                <a:cs typeface="DejaVu Sans Light" pitchFamily="34" charset="0"/>
              </a:rPr>
              <a:t> </a:t>
            </a:r>
            <a:r>
              <a:rPr kumimoji="1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DejaVu Sans Light" pitchFamily="34" charset="0"/>
                <a:ea typeface="DejaVu Sans Light" pitchFamily="34" charset="0"/>
                <a:cs typeface="DejaVu Sans Light" pitchFamily="34" charset="0"/>
              </a:rPr>
              <a:t>2.</a:t>
            </a: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DejaVu Sans Light" pitchFamily="34" charset="0"/>
                <a:ea typeface="華康竹風體W4" pitchFamily="65" charset="-120"/>
                <a:cs typeface="DejaVu Sans Light" pitchFamily="34" charset="0"/>
              </a:rPr>
              <a:t> </a:t>
            </a:r>
            <a:r>
              <a:rPr kumimoji="1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DejaVu Sans Light" pitchFamily="34" charset="0"/>
                <a:ea typeface="DejaVu Sans Light" pitchFamily="34" charset="0"/>
                <a:cs typeface="DejaVu Sans Light" pitchFamily="34" charset="0"/>
              </a:rPr>
              <a:t>17</a:t>
            </a: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DejaVu Sans Light" pitchFamily="34" charset="0"/>
              <a:ea typeface="DejaVu Sans Light" pitchFamily="34" charset="0"/>
              <a:cs typeface="DejaVu Sans Light" pitchFamily="34" charset="0"/>
            </a:endParaRPr>
          </a:p>
        </p:txBody>
      </p:sp>
      <p:grpSp>
        <p:nvGrpSpPr>
          <p:cNvPr id="8" name="群組 7"/>
          <p:cNvGrpSpPr>
            <a:grpSpLocks/>
          </p:cNvGrpSpPr>
          <p:nvPr/>
        </p:nvGrpSpPr>
        <p:grpSpPr bwMode="auto">
          <a:xfrm>
            <a:off x="611560" y="692696"/>
            <a:ext cx="2847975" cy="2197100"/>
            <a:chOff x="446390" y="1318700"/>
            <a:chExt cx="2416102" cy="2197417"/>
          </a:xfrm>
        </p:grpSpPr>
        <p:sp>
          <p:nvSpPr>
            <p:cNvPr id="9" name="文字方塊 13"/>
            <p:cNvSpPr txBox="1"/>
            <p:nvPr/>
          </p:nvSpPr>
          <p:spPr>
            <a:xfrm rot="943969">
              <a:off x="446390" y="1318700"/>
              <a:ext cx="1371531" cy="144655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8800" b="0" i="0" u="none" strike="noStrike" kern="1200" cap="none" spc="0" normalizeH="0" baseline="0" noProof="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80808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華康中特圓體(P)" pitchFamily="34" charset="-120"/>
                  <a:ea typeface="華康中特圓體(P)" pitchFamily="34" charset="-120"/>
                  <a:cs typeface="+mn-cs"/>
                </a:rPr>
                <a:t>大</a:t>
              </a:r>
              <a:endParaRPr kumimoji="1" lang="zh-TW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中特圓體(P)" pitchFamily="34" charset="-120"/>
                <a:ea typeface="華康中特圓體(P)" pitchFamily="34" charset="-120"/>
                <a:cs typeface="+mn-cs"/>
              </a:endParaRPr>
            </a:p>
          </p:txBody>
        </p:sp>
        <p:sp>
          <p:nvSpPr>
            <p:cNvPr id="10" name="文字方塊 14"/>
            <p:cNvSpPr txBox="1"/>
            <p:nvPr/>
          </p:nvSpPr>
          <p:spPr>
            <a:xfrm rot="21171886">
              <a:off x="1620224" y="2075957"/>
              <a:ext cx="1242268" cy="144016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8800" b="0" i="0" u="none" strike="noStrike" kern="1200" cap="none" spc="0" normalizeH="0" baseline="0" noProof="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80808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華康中特圓體(P)" pitchFamily="34" charset="-120"/>
                  <a:ea typeface="華康中特圓體(P)" pitchFamily="34" charset="-120"/>
                  <a:cs typeface="+mn-cs"/>
                </a:rPr>
                <a:t>學</a:t>
              </a:r>
              <a:endParaRPr kumimoji="1" lang="zh-TW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中特圓體(P)" pitchFamily="34" charset="-120"/>
                <a:ea typeface="華康中特圓體(P)" pitchFamily="34" charset="-120"/>
                <a:cs typeface="+mn-cs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 rot="21176337">
            <a:off x="81062" y="1966556"/>
            <a:ext cx="206979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88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7D3C4A">
                        <a:shade val="20000"/>
                        <a:satMod val="200000"/>
                      </a:srgbClr>
                    </a:gs>
                    <a:gs pos="78000">
                      <a:srgbClr val="7D3C4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D3C4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charset="0"/>
                <a:ea typeface="新細明體" pitchFamily="18" charset="-120"/>
                <a:cs typeface="+mn-cs"/>
              </a:rPr>
              <a:t>109</a:t>
            </a:r>
            <a:endParaRPr kumimoji="1" lang="zh-TW" altLang="en-US" sz="8800" b="1" i="0" u="none" strike="noStrike" kern="1200" cap="none" spc="0" normalizeH="0" baseline="0" noProof="0" dirty="0">
              <a:ln w="1905"/>
              <a:gradFill>
                <a:gsLst>
                  <a:gs pos="0">
                    <a:srgbClr val="7D3C4A">
                      <a:shade val="20000"/>
                      <a:satMod val="200000"/>
                    </a:srgbClr>
                  </a:gs>
                  <a:gs pos="78000">
                    <a:srgbClr val="7D3C4A">
                      <a:tint val="90000"/>
                      <a:shade val="89000"/>
                      <a:satMod val="220000"/>
                    </a:srgbClr>
                  </a:gs>
                  <a:gs pos="100000">
                    <a:srgbClr val="7D3C4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2627784" y="3356992"/>
            <a:ext cx="4464496" cy="1872208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1" i="0" u="none" strike="noStrike" kern="10" cap="none" spc="0" normalizeH="0" baseline="0" noProof="0" dirty="0">
                <a:ln w="1905"/>
                <a:gradFill>
                  <a:gsLst>
                    <a:gs pos="0">
                      <a:srgbClr val="7D3C4A">
                        <a:shade val="20000"/>
                        <a:satMod val="200000"/>
                      </a:srgbClr>
                    </a:gs>
                    <a:gs pos="78000">
                      <a:srgbClr val="7D3C4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D3C4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華康中特圓體(P)" pitchFamily="34" charset="-120"/>
                <a:ea typeface="華康中特圓體(P)" pitchFamily="34" charset="-120"/>
                <a:cs typeface="+mn-cs"/>
              </a:rPr>
              <a:t>大學多元入學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1" i="0" u="none" strike="noStrike" kern="10" cap="none" spc="0" normalizeH="0" baseline="0" noProof="0" dirty="0">
                <a:ln w="1905"/>
                <a:gradFill>
                  <a:gsLst>
                    <a:gs pos="0">
                      <a:srgbClr val="7D3C4A">
                        <a:shade val="20000"/>
                        <a:satMod val="200000"/>
                      </a:srgbClr>
                    </a:gs>
                    <a:gs pos="78000">
                      <a:srgbClr val="7D3C4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D3C4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華康中特圓體(P)" pitchFamily="34" charset="-120"/>
                <a:ea typeface="華康中特圓體(P)" pitchFamily="34" charset="-120"/>
                <a:cs typeface="+mn-cs"/>
              </a:rPr>
              <a:t>校內作業說明會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  <a:buFont typeface="Wingdings 2" pitchFamily="18" charset="2"/>
              <a:buChar char=""/>
            </a:pPr>
            <a:r>
              <a:rPr lang="zh-TW" altLang="en-US" sz="3200" dirty="0">
                <a:latin typeface="華康隸書體W5" pitchFamily="65" charset="-120"/>
                <a:ea typeface="華康隸書體W5" pitchFamily="65" charset="-120"/>
              </a:rPr>
              <a:t>大學依學系之性質分學群招生，由高中向大學</a:t>
            </a:r>
            <a:r>
              <a:rPr lang="zh-TW" altLang="en-US" sz="3200" dirty="0">
                <a:solidFill>
                  <a:schemeClr val="accent2"/>
                </a:solidFill>
                <a:latin typeface="華康隸書體W5" pitchFamily="65" charset="-120"/>
                <a:ea typeface="華康隸書體W5" pitchFamily="65" charset="-120"/>
              </a:rPr>
              <a:t>依學群推薦</a:t>
            </a:r>
            <a:r>
              <a:rPr lang="zh-TW" altLang="en-US" sz="3200" dirty="0">
                <a:latin typeface="華康隸書體W5" pitchFamily="65" charset="-120"/>
                <a:ea typeface="華康隸書體W5" pitchFamily="65" charset="-120"/>
              </a:rPr>
              <a:t>。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繁星推薦</a:t>
            </a:r>
            <a:r>
              <a:rPr lang="en-US" altLang="zh-TW" sz="3200" dirty="0"/>
              <a:t>-</a:t>
            </a:r>
            <a:r>
              <a:rPr lang="zh-TW" altLang="en-US" sz="3200" dirty="0"/>
              <a:t>學群介紹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141331"/>
              </p:ext>
            </p:extLst>
          </p:nvPr>
        </p:nvGraphicFramePr>
        <p:xfrm>
          <a:off x="500604" y="2429149"/>
          <a:ext cx="8286808" cy="400052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57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9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0" dirty="0">
                          <a:latin typeface="華康隸書體W5" pitchFamily="65" charset="-120"/>
                          <a:ea typeface="華康隸書體W5" pitchFamily="65" charset="-120"/>
                        </a:rPr>
                        <a:t>第一類學群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b="0" dirty="0">
                          <a:latin typeface="華康隸書體W5" pitchFamily="65" charset="-120"/>
                          <a:ea typeface="華康隸書體W5" pitchFamily="65" charset="-120"/>
                        </a:rPr>
                        <a:t>文、法、商、社會科學、教育、管理等學系</a:t>
                      </a:r>
                      <a:r>
                        <a:rPr lang="en-US" altLang="zh-TW" sz="2200" b="0" dirty="0">
                          <a:latin typeface="華康隸書體W5" pitchFamily="65" charset="-120"/>
                          <a:ea typeface="華康隸書體W5" pitchFamily="65" charset="-120"/>
                        </a:rPr>
                        <a:t>(</a:t>
                      </a:r>
                      <a:r>
                        <a:rPr lang="zh-TW" altLang="en-US" sz="2200" b="0" dirty="0">
                          <a:latin typeface="華康隸書體W5" pitchFamily="65" charset="-120"/>
                          <a:ea typeface="華康隸書體W5" pitchFamily="65" charset="-120"/>
                        </a:rPr>
                        <a:t>學程</a:t>
                      </a:r>
                      <a:r>
                        <a:rPr lang="en-US" altLang="zh-TW" sz="2200" b="0" dirty="0">
                          <a:latin typeface="華康隸書體W5" pitchFamily="65" charset="-120"/>
                          <a:ea typeface="華康隸書體W5" pitchFamily="65" charset="-120"/>
                        </a:rPr>
                        <a:t>)</a:t>
                      </a:r>
                      <a:endParaRPr lang="zh-TW" altLang="en-US" sz="2200" b="0" dirty="0">
                        <a:latin typeface="華康隸書體W5" pitchFamily="65" charset="-120"/>
                        <a:ea typeface="華康隸書體W5" pitchFamily="65" charset="-12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dirty="0">
                          <a:latin typeface="華康隸書體W5" pitchFamily="65" charset="-120"/>
                          <a:ea typeface="華康隸書體W5" pitchFamily="65" charset="-120"/>
                        </a:rPr>
                        <a:t>第二類學群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b="0" dirty="0">
                          <a:latin typeface="華康隸書體W5" pitchFamily="65" charset="-120"/>
                          <a:ea typeface="華康隸書體W5" pitchFamily="65" charset="-120"/>
                        </a:rPr>
                        <a:t>理、工等學系</a:t>
                      </a:r>
                      <a:r>
                        <a:rPr lang="en-US" altLang="zh-TW" sz="2200" b="0" dirty="0">
                          <a:latin typeface="華康隸書體W5" pitchFamily="65" charset="-120"/>
                          <a:ea typeface="華康隸書體W5" pitchFamily="65" charset="-120"/>
                        </a:rPr>
                        <a:t>(</a:t>
                      </a:r>
                      <a:r>
                        <a:rPr lang="zh-TW" altLang="en-US" sz="2200" b="0" dirty="0">
                          <a:latin typeface="華康隸書體W5" pitchFamily="65" charset="-120"/>
                          <a:ea typeface="華康隸書體W5" pitchFamily="65" charset="-120"/>
                        </a:rPr>
                        <a:t>學程</a:t>
                      </a:r>
                      <a:r>
                        <a:rPr lang="en-US" altLang="zh-TW" sz="2200" b="0" dirty="0">
                          <a:latin typeface="華康隸書體W5" pitchFamily="65" charset="-120"/>
                          <a:ea typeface="華康隸書體W5" pitchFamily="65" charset="-120"/>
                        </a:rPr>
                        <a:t>)</a:t>
                      </a:r>
                      <a:endParaRPr lang="zh-TW" altLang="en-US" sz="2200" b="0" dirty="0">
                        <a:latin typeface="華康隸書體W5" pitchFamily="65" charset="-120"/>
                        <a:ea typeface="華康隸書體W5" pitchFamily="65" charset="-12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0" dirty="0">
                          <a:latin typeface="華康隸書體W5" pitchFamily="65" charset="-120"/>
                          <a:ea typeface="華康隸書體W5" pitchFamily="65" charset="-120"/>
                        </a:rPr>
                        <a:t>第三類學群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b="0" dirty="0">
                          <a:latin typeface="華康隸書體W5" pitchFamily="65" charset="-120"/>
                          <a:ea typeface="華康隸書體W5" pitchFamily="65" charset="-120"/>
                        </a:rPr>
                        <a:t>醫藥衛生</a:t>
                      </a:r>
                      <a:r>
                        <a:rPr lang="en-US" altLang="zh-TW" sz="2200" b="0" dirty="0">
                          <a:latin typeface="華康隸書體W5" pitchFamily="65" charset="-120"/>
                          <a:ea typeface="華康隸書體W5" pitchFamily="65" charset="-120"/>
                        </a:rPr>
                        <a:t>(</a:t>
                      </a:r>
                      <a:r>
                        <a:rPr lang="zh-TW" altLang="en-US" sz="2200" b="0" dirty="0">
                          <a:latin typeface="華康隸書體W5" pitchFamily="65" charset="-120"/>
                          <a:ea typeface="華康隸書體W5" pitchFamily="65" charset="-120"/>
                        </a:rPr>
                        <a:t>醫學系除外</a:t>
                      </a:r>
                      <a:r>
                        <a:rPr lang="en-US" altLang="zh-TW" sz="2200" b="0" dirty="0">
                          <a:latin typeface="華康隸書體W5" pitchFamily="65" charset="-120"/>
                          <a:ea typeface="華康隸書體W5" pitchFamily="65" charset="-120"/>
                        </a:rPr>
                        <a:t>)</a:t>
                      </a:r>
                      <a:r>
                        <a:rPr lang="zh-TW" altLang="en-US" sz="2200" b="0" dirty="0">
                          <a:latin typeface="華康隸書體W5" pitchFamily="65" charset="-120"/>
                          <a:ea typeface="華康隸書體W5" pitchFamily="65" charset="-120"/>
                        </a:rPr>
                        <a:t>、生命科學、農等學系</a:t>
                      </a:r>
                      <a:r>
                        <a:rPr lang="en-US" altLang="zh-TW" sz="2200" b="0" dirty="0">
                          <a:latin typeface="華康隸書體W5" pitchFamily="65" charset="-120"/>
                          <a:ea typeface="華康隸書體W5" pitchFamily="65" charset="-120"/>
                        </a:rPr>
                        <a:t>(</a:t>
                      </a:r>
                      <a:r>
                        <a:rPr lang="zh-TW" altLang="en-US" sz="2200" b="0" dirty="0">
                          <a:latin typeface="華康隸書體W5" pitchFamily="65" charset="-120"/>
                          <a:ea typeface="華康隸書體W5" pitchFamily="65" charset="-120"/>
                        </a:rPr>
                        <a:t>學程</a:t>
                      </a:r>
                      <a:r>
                        <a:rPr lang="en-US" altLang="zh-TW" sz="2200" b="0" dirty="0">
                          <a:latin typeface="華康隸書體W5" pitchFamily="65" charset="-120"/>
                          <a:ea typeface="華康隸書體W5" pitchFamily="65" charset="-120"/>
                        </a:rPr>
                        <a:t>)</a:t>
                      </a:r>
                      <a:endParaRPr lang="zh-TW" altLang="en-US" sz="2200" b="0" dirty="0">
                        <a:latin typeface="華康隸書體W5" pitchFamily="65" charset="-120"/>
                        <a:ea typeface="華康隸書體W5" pitchFamily="65" charset="-12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0" dirty="0">
                          <a:latin typeface="華康隸書體W5" pitchFamily="65" charset="-120"/>
                          <a:ea typeface="華康隸書體W5" pitchFamily="65" charset="-120"/>
                        </a:rPr>
                        <a:t>第四類學群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b="0" dirty="0">
                          <a:latin typeface="華康隸書體W5" pitchFamily="65" charset="-120"/>
                          <a:ea typeface="華康隸書體W5" pitchFamily="65" charset="-120"/>
                        </a:rPr>
                        <a:t>音樂相關學系</a:t>
                      </a:r>
                      <a:r>
                        <a:rPr lang="en-US" altLang="zh-TW" sz="2200" b="0" dirty="0">
                          <a:latin typeface="華康隸書體W5" pitchFamily="65" charset="-120"/>
                          <a:ea typeface="華康隸書體W5" pitchFamily="65" charset="-120"/>
                        </a:rPr>
                        <a:t>(</a:t>
                      </a:r>
                      <a:r>
                        <a:rPr lang="zh-TW" altLang="en-US" sz="2200" b="0" dirty="0">
                          <a:latin typeface="華康隸書體W5" pitchFamily="65" charset="-120"/>
                          <a:ea typeface="華康隸書體W5" pitchFamily="65" charset="-120"/>
                        </a:rPr>
                        <a:t>學程</a:t>
                      </a:r>
                      <a:r>
                        <a:rPr lang="en-US" altLang="zh-TW" sz="2200" b="0" dirty="0">
                          <a:latin typeface="華康隸書體W5" pitchFamily="65" charset="-120"/>
                          <a:ea typeface="華康隸書體W5" pitchFamily="65" charset="-120"/>
                        </a:rPr>
                        <a:t>)</a:t>
                      </a:r>
                      <a:endParaRPr lang="zh-TW" altLang="en-US" sz="2200" b="0" dirty="0">
                        <a:latin typeface="華康隸書體W5" pitchFamily="65" charset="-120"/>
                        <a:ea typeface="華康隸書體W5" pitchFamily="65" charset="-12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0" dirty="0">
                          <a:latin typeface="華康隸書體W5" pitchFamily="65" charset="-120"/>
                          <a:ea typeface="華康隸書體W5" pitchFamily="65" charset="-120"/>
                        </a:rPr>
                        <a:t>第五類學群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b="0" dirty="0">
                          <a:latin typeface="華康隸書體W5" pitchFamily="65" charset="-120"/>
                          <a:ea typeface="華康隸書體W5" pitchFamily="65" charset="-120"/>
                        </a:rPr>
                        <a:t>美術相關學系</a:t>
                      </a:r>
                      <a:r>
                        <a:rPr lang="en-US" altLang="zh-TW" sz="2200" b="0" dirty="0">
                          <a:latin typeface="華康隸書體W5" pitchFamily="65" charset="-120"/>
                          <a:ea typeface="華康隸書體W5" pitchFamily="65" charset="-120"/>
                        </a:rPr>
                        <a:t>(</a:t>
                      </a:r>
                      <a:r>
                        <a:rPr lang="zh-TW" altLang="en-US" sz="2200" b="0" dirty="0">
                          <a:latin typeface="華康隸書體W5" pitchFamily="65" charset="-120"/>
                          <a:ea typeface="華康隸書體W5" pitchFamily="65" charset="-120"/>
                        </a:rPr>
                        <a:t>學程</a:t>
                      </a:r>
                      <a:r>
                        <a:rPr lang="en-US" altLang="zh-TW" sz="2200" b="0" dirty="0">
                          <a:latin typeface="華康隸書體W5" pitchFamily="65" charset="-120"/>
                          <a:ea typeface="華康隸書體W5" pitchFamily="65" charset="-120"/>
                        </a:rPr>
                        <a:t>)</a:t>
                      </a:r>
                      <a:endParaRPr lang="zh-TW" altLang="en-US" sz="2200" b="0" dirty="0">
                        <a:latin typeface="華康隸書體W5" pitchFamily="65" charset="-120"/>
                        <a:ea typeface="華康隸書體W5" pitchFamily="65" charset="-12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0" dirty="0">
                          <a:latin typeface="華康隸書體W5" pitchFamily="65" charset="-120"/>
                          <a:ea typeface="華康隸書體W5" pitchFamily="65" charset="-120"/>
                        </a:rPr>
                        <a:t>第六類學群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b="0" dirty="0">
                          <a:latin typeface="華康隸書體W5" pitchFamily="65" charset="-120"/>
                          <a:ea typeface="華康隸書體W5" pitchFamily="65" charset="-120"/>
                        </a:rPr>
                        <a:t>舞蹈相關學系</a:t>
                      </a:r>
                      <a:r>
                        <a:rPr lang="en-US" altLang="zh-TW" sz="2200" b="0" dirty="0">
                          <a:latin typeface="華康隸書體W5" pitchFamily="65" charset="-120"/>
                          <a:ea typeface="華康隸書體W5" pitchFamily="65" charset="-120"/>
                        </a:rPr>
                        <a:t>(</a:t>
                      </a:r>
                      <a:r>
                        <a:rPr lang="zh-TW" altLang="en-US" sz="2200" b="0" dirty="0">
                          <a:latin typeface="華康隸書體W5" pitchFamily="65" charset="-120"/>
                          <a:ea typeface="華康隸書體W5" pitchFamily="65" charset="-120"/>
                        </a:rPr>
                        <a:t>學程</a:t>
                      </a:r>
                      <a:r>
                        <a:rPr lang="en-US" altLang="zh-TW" sz="2200" b="0" dirty="0">
                          <a:latin typeface="華康隸書體W5" pitchFamily="65" charset="-120"/>
                          <a:ea typeface="華康隸書體W5" pitchFamily="65" charset="-120"/>
                        </a:rPr>
                        <a:t>)</a:t>
                      </a:r>
                      <a:endParaRPr lang="zh-TW" altLang="en-US" sz="2200" b="0" dirty="0">
                        <a:latin typeface="華康隸書體W5" pitchFamily="65" charset="-120"/>
                        <a:ea typeface="華康隸書體W5" pitchFamily="65" charset="-12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0" dirty="0">
                          <a:latin typeface="華康隸書體W5" pitchFamily="65" charset="-120"/>
                          <a:ea typeface="華康隸書體W5" pitchFamily="65" charset="-120"/>
                        </a:rPr>
                        <a:t>第七類學群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b="0" dirty="0">
                          <a:latin typeface="華康隸書體W5" pitchFamily="65" charset="-120"/>
                          <a:ea typeface="華康隸書體W5" pitchFamily="65" charset="-120"/>
                        </a:rPr>
                        <a:t>體育相關學系</a:t>
                      </a:r>
                      <a:r>
                        <a:rPr lang="en-US" altLang="zh-TW" sz="2200" b="0" dirty="0">
                          <a:latin typeface="華康隸書體W5" pitchFamily="65" charset="-120"/>
                          <a:ea typeface="華康隸書體W5" pitchFamily="65" charset="-120"/>
                        </a:rPr>
                        <a:t>(</a:t>
                      </a:r>
                      <a:r>
                        <a:rPr lang="zh-TW" altLang="en-US" sz="2200" b="0" dirty="0">
                          <a:latin typeface="華康隸書體W5" pitchFamily="65" charset="-120"/>
                          <a:ea typeface="華康隸書體W5" pitchFamily="65" charset="-120"/>
                        </a:rPr>
                        <a:t>學程</a:t>
                      </a:r>
                      <a:r>
                        <a:rPr lang="en-US" altLang="zh-TW" sz="2200" b="0" dirty="0">
                          <a:latin typeface="華康隸書體W5" pitchFamily="65" charset="-120"/>
                          <a:ea typeface="華康隸書體W5" pitchFamily="65" charset="-120"/>
                        </a:rPr>
                        <a:t>)</a:t>
                      </a:r>
                      <a:endParaRPr lang="zh-TW" altLang="en-US" sz="2200" b="0" dirty="0">
                        <a:latin typeface="華康隸書體W5" pitchFamily="65" charset="-120"/>
                        <a:ea typeface="華康隸書體W5" pitchFamily="65" charset="-12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0" dirty="0">
                          <a:latin typeface="華康隸書體W5" pitchFamily="65" charset="-120"/>
                          <a:ea typeface="華康隸書體W5" pitchFamily="65" charset="-120"/>
                        </a:rPr>
                        <a:t>第八類學群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b="0" dirty="0">
                          <a:latin typeface="華康隸書體W5" pitchFamily="65" charset="-120"/>
                          <a:ea typeface="華康隸書體W5" pitchFamily="65" charset="-120"/>
                        </a:rPr>
                        <a:t>醫學</a:t>
                      </a:r>
                      <a:r>
                        <a:rPr lang="zh-TW" altLang="en-US" sz="2200" b="0" dirty="0" smtClean="0">
                          <a:latin typeface="華康隸書體W5" pitchFamily="65" charset="-120"/>
                          <a:ea typeface="華康隸書體W5" pitchFamily="65" charset="-120"/>
                        </a:rPr>
                        <a:t>系、</a:t>
                      </a:r>
                      <a:r>
                        <a:rPr lang="zh-TW" altLang="en-US" sz="2200" b="0" dirty="0" smtClean="0">
                          <a:solidFill>
                            <a:srgbClr val="FF0000"/>
                          </a:solidFill>
                          <a:latin typeface="華康隸書體W5" pitchFamily="65" charset="-120"/>
                          <a:ea typeface="華康隸書體W5" pitchFamily="65" charset="-120"/>
                        </a:rPr>
                        <a:t>牙醫系</a:t>
                      </a:r>
                      <a:endParaRPr lang="zh-TW" altLang="en-US" sz="2200" b="0" dirty="0">
                        <a:solidFill>
                          <a:srgbClr val="FF0000"/>
                        </a:solidFill>
                        <a:latin typeface="華康隸書體W5" pitchFamily="65" charset="-120"/>
                        <a:ea typeface="華康隸書體W5" pitchFamily="65" charset="-12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圓角矩形 5"/>
          <p:cNvSpPr/>
          <p:nvPr/>
        </p:nvSpPr>
        <p:spPr>
          <a:xfrm>
            <a:off x="467544" y="2420888"/>
            <a:ext cx="8352928" cy="1512168"/>
          </a:xfrm>
          <a:prstGeom prst="roundRect">
            <a:avLst>
              <a:gd name="adj" fmla="val 7858"/>
            </a:avLst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500604" y="5933882"/>
            <a:ext cx="8319868" cy="504056"/>
          </a:xfrm>
          <a:prstGeom prst="roundRect">
            <a:avLst>
              <a:gd name="adj" fmla="val 7858"/>
            </a:avLst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65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0"/>
          <p:cNvSpPr>
            <a:spLocks noGrp="1" noChangeArrowheads="1"/>
          </p:cNvSpPr>
          <p:nvPr>
            <p:ph type="title" idx="4294967295"/>
          </p:nvPr>
        </p:nvSpPr>
        <p:spPr>
          <a:xfrm>
            <a:off x="414338" y="74872"/>
            <a:ext cx="8315325" cy="769419"/>
          </a:xfrm>
        </p:spPr>
        <p:txBody>
          <a:bodyPr/>
          <a:lstStyle/>
          <a:p>
            <a:r>
              <a:rPr lang="zh-TW" altLang="en-US" sz="4400" dirty="0">
                <a:solidFill>
                  <a:srgbClr val="000066"/>
                </a:solidFill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繁星推薦</a:t>
            </a:r>
            <a:r>
              <a:rPr lang="en-US" altLang="zh-TW" sz="4400" dirty="0">
                <a:solidFill>
                  <a:srgbClr val="000066"/>
                </a:solidFill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-</a:t>
            </a:r>
            <a:r>
              <a:rPr lang="zh-TW" altLang="en-US" sz="2800" b="1" dirty="0">
                <a:solidFill>
                  <a:srgbClr val="000066"/>
                </a:solidFill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大學端篩選作業</a:t>
            </a:r>
            <a:endParaRPr lang="zh-TW" altLang="en-US" sz="2600" dirty="0">
              <a:solidFill>
                <a:srgbClr val="000066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0" name="內容版面配置區 1">
            <a:extLst>
              <a:ext uri="{FF2B5EF4-FFF2-40B4-BE49-F238E27FC236}">
                <a16:creationId xmlns:a16="http://schemas.microsoft.com/office/drawing/2014/main" id="{6001AF23-94ED-48D8-8757-F9940A6D9268}"/>
              </a:ext>
            </a:extLst>
          </p:cNvPr>
          <p:cNvSpPr txBox="1">
            <a:spLocks/>
          </p:cNvSpPr>
          <p:nvPr/>
        </p:nvSpPr>
        <p:spPr>
          <a:xfrm>
            <a:off x="414338" y="993856"/>
            <a:ext cx="8229600" cy="6078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lang="zh-TW" altLang="zh-TW" sz="800">
                <a:solidFill>
                  <a:srgbClr val="5F5F5F"/>
                </a:solidFill>
                <a:latin typeface="+mn-lt"/>
                <a:ea typeface="HY견고딕" pitchFamily="18" charset="-127"/>
                <a:cs typeface="Arial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lang="zh-TW" altLang="zh-TW" sz="800">
                <a:solidFill>
                  <a:srgbClr val="5F5F5F"/>
                </a:solidFill>
                <a:latin typeface="+mn-lt"/>
                <a:ea typeface="HY견고딕" pitchFamily="18" charset="-127"/>
                <a:cs typeface="Arial" charset="0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lang="zh-TW" altLang="zh-TW" sz="800">
                <a:solidFill>
                  <a:srgbClr val="5F5F5F"/>
                </a:solidFill>
                <a:latin typeface="+mn-lt"/>
                <a:ea typeface="HY견고딕" pitchFamily="18" charset="-127"/>
                <a:cs typeface="Arial" charset="0"/>
              </a:defRPr>
            </a:lvl3pPr>
            <a:lvl4pPr marL="1600200" indent="-230188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lang="zh-TW" altLang="zh-TW" sz="800">
                <a:solidFill>
                  <a:srgbClr val="5F5F5F"/>
                </a:solidFill>
                <a:latin typeface="+mn-lt"/>
                <a:ea typeface="HY견고딕" pitchFamily="18" charset="-127"/>
                <a:cs typeface="Arial" charset="0"/>
              </a:defRPr>
            </a:lvl4pPr>
            <a:lvl5pPr marL="2055813" indent="-2270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lang="zh-TW" altLang="zh-TW" sz="800">
                <a:solidFill>
                  <a:srgbClr val="5F5F5F"/>
                </a:solidFill>
                <a:latin typeface="+mn-lt"/>
                <a:ea typeface="HY견고딕" pitchFamily="18" charset="-127"/>
                <a:cs typeface="Arial" charset="0"/>
              </a:defRPr>
            </a:lvl5pPr>
            <a:lvl6pPr marL="2513013" indent="-227013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0213" indent="-227013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7413" indent="-227013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4613" indent="-227013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zh-TW" altLang="en-US" sz="2800" b="1" kern="0" dirty="0">
                <a:solidFill>
                  <a:schemeClr val="accent4">
                    <a:lumMod val="75000"/>
                  </a:schemeClr>
                </a:solidFill>
                <a:latin typeface="華康隸書體W5" pitchFamily="65" charset="-120"/>
                <a:ea typeface="華康隸書體W5" pitchFamily="65" charset="-120"/>
              </a:rPr>
              <a:t>學測、英聽檢定科目標準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C5F57AB-E8F7-4242-812D-2A88F28BB121}"/>
              </a:ext>
            </a:extLst>
          </p:cNvPr>
          <p:cNvSpPr/>
          <p:nvPr/>
        </p:nvSpPr>
        <p:spPr>
          <a:xfrm>
            <a:off x="3059832" y="1806719"/>
            <a:ext cx="2016224" cy="3096344"/>
          </a:xfrm>
          <a:prstGeom prst="rect">
            <a:avLst/>
          </a:prstGeom>
          <a:solidFill>
            <a:srgbClr val="FF4747">
              <a:alpha val="1882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54" y="1420194"/>
            <a:ext cx="8266892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2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0"/>
          <p:cNvSpPr>
            <a:spLocks noGrp="1" noChangeArrowheads="1"/>
          </p:cNvSpPr>
          <p:nvPr>
            <p:ph type="title" idx="4294967295"/>
          </p:nvPr>
        </p:nvSpPr>
        <p:spPr>
          <a:xfrm>
            <a:off x="414338" y="74872"/>
            <a:ext cx="8315325" cy="769419"/>
          </a:xfrm>
        </p:spPr>
        <p:txBody>
          <a:bodyPr/>
          <a:lstStyle/>
          <a:p>
            <a:r>
              <a:rPr lang="zh-TW" altLang="en-US" sz="4400" dirty="0">
                <a:solidFill>
                  <a:srgbClr val="000066"/>
                </a:solidFill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繁星推薦</a:t>
            </a:r>
            <a:r>
              <a:rPr lang="en-US" altLang="zh-TW" sz="4400" dirty="0">
                <a:solidFill>
                  <a:srgbClr val="000066"/>
                </a:solidFill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-</a:t>
            </a:r>
            <a:r>
              <a:rPr lang="zh-TW" altLang="en-US" sz="2800" b="1" dirty="0">
                <a:solidFill>
                  <a:srgbClr val="000066"/>
                </a:solidFill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大學端篩選作業</a:t>
            </a:r>
            <a:endParaRPr lang="zh-TW" altLang="en-US" sz="2600" dirty="0">
              <a:solidFill>
                <a:srgbClr val="000066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0" name="內容版面配置區 1">
            <a:extLst>
              <a:ext uri="{FF2B5EF4-FFF2-40B4-BE49-F238E27FC236}">
                <a16:creationId xmlns:a16="http://schemas.microsoft.com/office/drawing/2014/main" id="{6001AF23-94ED-48D8-8757-F9940A6D9268}"/>
              </a:ext>
            </a:extLst>
          </p:cNvPr>
          <p:cNvSpPr txBox="1">
            <a:spLocks/>
          </p:cNvSpPr>
          <p:nvPr/>
        </p:nvSpPr>
        <p:spPr>
          <a:xfrm>
            <a:off x="414338" y="993856"/>
            <a:ext cx="8229600" cy="6078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lang="zh-TW" altLang="zh-TW" sz="800">
                <a:solidFill>
                  <a:srgbClr val="5F5F5F"/>
                </a:solidFill>
                <a:latin typeface="+mn-lt"/>
                <a:ea typeface="HY견고딕" pitchFamily="18" charset="-127"/>
                <a:cs typeface="Arial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lang="zh-TW" altLang="zh-TW" sz="800">
                <a:solidFill>
                  <a:srgbClr val="5F5F5F"/>
                </a:solidFill>
                <a:latin typeface="+mn-lt"/>
                <a:ea typeface="HY견고딕" pitchFamily="18" charset="-127"/>
                <a:cs typeface="Arial" charset="0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lang="zh-TW" altLang="zh-TW" sz="800">
                <a:solidFill>
                  <a:srgbClr val="5F5F5F"/>
                </a:solidFill>
                <a:latin typeface="+mn-lt"/>
                <a:ea typeface="HY견고딕" pitchFamily="18" charset="-127"/>
                <a:cs typeface="Arial" charset="0"/>
              </a:defRPr>
            </a:lvl3pPr>
            <a:lvl4pPr marL="1600200" indent="-230188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lang="zh-TW" altLang="zh-TW" sz="800">
                <a:solidFill>
                  <a:srgbClr val="5F5F5F"/>
                </a:solidFill>
                <a:latin typeface="+mn-lt"/>
                <a:ea typeface="HY견고딕" pitchFamily="18" charset="-127"/>
                <a:cs typeface="Arial" charset="0"/>
              </a:defRPr>
            </a:lvl4pPr>
            <a:lvl5pPr marL="2055813" indent="-2270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lang="zh-TW" altLang="zh-TW" sz="800">
                <a:solidFill>
                  <a:srgbClr val="5F5F5F"/>
                </a:solidFill>
                <a:latin typeface="+mn-lt"/>
                <a:ea typeface="HY견고딕" pitchFamily="18" charset="-127"/>
                <a:cs typeface="Arial" charset="0"/>
              </a:defRPr>
            </a:lvl5pPr>
            <a:lvl6pPr marL="2513013" indent="-227013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0213" indent="-227013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7413" indent="-227013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4613" indent="-227013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4E8542">
                    <a:lumMod val="75000"/>
                  </a:srgbClr>
                </a:solidFill>
                <a:effectLst/>
                <a:uLnTx/>
                <a:uFillTx/>
                <a:latin typeface="華康隸書體W5" pitchFamily="65" charset="-120"/>
                <a:ea typeface="華康隸書體W5" pitchFamily="65" charset="-120"/>
                <a:cs typeface="Arial" charset="0"/>
              </a:rPr>
              <a:t>大學端如何比序</a:t>
            </a:r>
            <a:r>
              <a:rPr kumimoji="1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4E8542">
                    <a:lumMod val="75000"/>
                  </a:srgbClr>
                </a:solidFill>
                <a:effectLst/>
                <a:uLnTx/>
                <a:uFillTx/>
                <a:latin typeface="華康隸書體W5" pitchFamily="65" charset="-120"/>
                <a:ea typeface="華康隸書體W5" pitchFamily="65" charset="-120"/>
                <a:cs typeface="Arial" charset="0"/>
              </a:rPr>
              <a:t>?</a:t>
            </a:r>
            <a:endParaRPr kumimoji="1" lang="zh-TW" altLang="en-US" sz="2800" b="1" i="0" u="none" strike="noStrike" kern="0" cap="none" spc="0" normalizeH="0" baseline="0" noProof="0" dirty="0">
              <a:ln>
                <a:noFill/>
              </a:ln>
              <a:solidFill>
                <a:srgbClr val="4E8542">
                  <a:lumMod val="75000"/>
                </a:srgbClr>
              </a:solidFill>
              <a:effectLst/>
              <a:uLnTx/>
              <a:uFillTx/>
              <a:latin typeface="華康隸書體W5" pitchFamily="65" charset="-120"/>
              <a:ea typeface="華康隸書體W5" pitchFamily="65" charset="-120"/>
              <a:cs typeface="Arial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E797715F-C2DA-4D48-8C7E-2E6954F5A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599097"/>
            <a:ext cx="9144000" cy="4429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通過學測檢定標準後。第</a:t>
            </a:r>
            <a:r>
              <a:rPr kumimoji="1" lang="en-US" altLang="zh-TW" sz="23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1</a:t>
            </a:r>
            <a:r>
              <a:rPr kumimoji="1" lang="zh-TW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比序</a:t>
            </a:r>
            <a:r>
              <a:rPr kumimoji="1" lang="zh-TW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皆</a:t>
            </a:r>
            <a:r>
              <a:rPr kumimoji="1" lang="zh-TW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為「在校學業成績全校排名百分比」</a:t>
            </a: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EA33A905-A8B9-4C79-A2EE-13D950AD2B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2040" y="2924944"/>
            <a:ext cx="2590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54" y="2042010"/>
            <a:ext cx="8266892" cy="401761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859" y="3284984"/>
            <a:ext cx="3657917" cy="302387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139952" y="2996952"/>
            <a:ext cx="39604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04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</p:nvPr>
        </p:nvGraphicFramePr>
        <p:xfrm>
          <a:off x="169863" y="1268413"/>
          <a:ext cx="8866187" cy="4594860"/>
        </p:xfrm>
        <a:graphic>
          <a:graphicData uri="http://schemas.openxmlformats.org/drawingml/2006/table">
            <a:tbl>
              <a:tblPr/>
              <a:tblGrid>
                <a:gridCol w="808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8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9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8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8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8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8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比序一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比序二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比序三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比序四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比序五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比序六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比序七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在校總成績百分比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學測英文級分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學測國文級分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學測社會級分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在校英文校排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在校國文校排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總級分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阿毛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1%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15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13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10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1%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2%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45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大花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2%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13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14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15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2%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1%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50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三寶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2%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12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10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11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1%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2%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54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大華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3%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14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15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10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1%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1%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48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張五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5%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15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13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14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2%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3%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45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阿信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2%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14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14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13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1%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3%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52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971550" y="1268413"/>
            <a:ext cx="1368425" cy="4608512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79388" y="2420938"/>
            <a:ext cx="2232025" cy="576262"/>
          </a:xfrm>
          <a:prstGeom prst="rect">
            <a:avLst/>
          </a:prstGeom>
          <a:solidFill>
            <a:srgbClr val="FF0000">
              <a:alpha val="53999"/>
            </a:srgb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9049" name="Text Box 89"/>
          <p:cNvSpPr txBox="1">
            <a:spLocks noChangeArrowheads="1"/>
          </p:cNvSpPr>
          <p:nvPr/>
        </p:nvSpPr>
        <p:spPr bwMode="auto">
          <a:xfrm>
            <a:off x="107950" y="360363"/>
            <a:ext cx="9144570" cy="73866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00FE"/>
                </a:solidFill>
                <a:effectLst/>
                <a:uLnTx/>
                <a:uFillTx/>
                <a:latin typeface="Arial" charset="0"/>
                <a:ea typeface="標楷體" pitchFamily="65" charset="-120"/>
                <a:cs typeface="+mn-cs"/>
              </a:rPr>
              <a:t>分發作業舉例</a:t>
            </a:r>
            <a:r>
              <a:rPr kumimoji="1" lang="en-US" altLang="zh-TW" sz="4200" b="1" i="0" u="none" strike="noStrike" kern="1200" cap="none" spc="0" normalizeH="0" baseline="0" noProof="0" dirty="0">
                <a:ln>
                  <a:noFill/>
                </a:ln>
                <a:solidFill>
                  <a:srgbClr val="0000FE"/>
                </a:solidFill>
                <a:effectLst/>
                <a:uLnTx/>
                <a:uFillTx/>
                <a:latin typeface="Arial" charset="0"/>
                <a:ea typeface="標楷體" pitchFamily="65" charset="-120"/>
                <a:cs typeface="+mn-cs"/>
              </a:rPr>
              <a:t>:  </a:t>
            </a:r>
            <a:r>
              <a:rPr kumimoji="1" lang="zh-TW" alt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00FE"/>
                </a:solidFill>
                <a:effectLst/>
                <a:uLnTx/>
                <a:uFillTx/>
                <a:latin typeface="Arial" charset="0"/>
                <a:ea typeface="標楷體" pitchFamily="65" charset="-120"/>
                <a:cs typeface="+mn-cs"/>
              </a:rPr>
              <a:t>清大生醫工程系取</a:t>
            </a:r>
            <a:r>
              <a:rPr kumimoji="1" lang="en-US" altLang="zh-TW" sz="4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標楷體" pitchFamily="65" charset="-120"/>
                <a:cs typeface="+mn-cs"/>
              </a:rPr>
              <a:t>2</a:t>
            </a:r>
            <a:r>
              <a:rPr kumimoji="1" lang="zh-TW" alt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00FE"/>
                </a:solidFill>
                <a:effectLst/>
                <a:uLnTx/>
                <a:uFillTx/>
                <a:latin typeface="Arial" charset="0"/>
                <a:ea typeface="標楷體" pitchFamily="65" charset="-120"/>
                <a:cs typeface="+mn-cs"/>
              </a:rPr>
              <a:t>名</a:t>
            </a:r>
          </a:p>
        </p:txBody>
      </p:sp>
    </p:spTree>
    <p:extLst>
      <p:ext uri="{BB962C8B-B14F-4D97-AF65-F5344CB8AC3E}">
        <p14:creationId xmlns:p14="http://schemas.microsoft.com/office/powerpoint/2010/main" val="107547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077" name="Group 93"/>
          <p:cNvGraphicFramePr>
            <a:graphicFrameLocks noGrp="1"/>
          </p:cNvGraphicFramePr>
          <p:nvPr>
            <p:ph idx="4294967295"/>
          </p:nvPr>
        </p:nvGraphicFramePr>
        <p:xfrm>
          <a:off x="169863" y="1268413"/>
          <a:ext cx="8866187" cy="4598035"/>
        </p:xfrm>
        <a:graphic>
          <a:graphicData uri="http://schemas.openxmlformats.org/drawingml/2006/table">
            <a:tbl>
              <a:tblPr/>
              <a:tblGrid>
                <a:gridCol w="808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8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9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8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8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8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8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比序一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比序二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比序三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比序四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比序五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比序六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比序七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在校總成績百分比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學測英文級分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學測國文級分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學測社會級分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在校英文校排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在校國文校排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總級分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阿毛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1%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15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13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10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1%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2%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45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大花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2%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13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14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15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2%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1%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50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三寶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2%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12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10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11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1%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2%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54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大華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3%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14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15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10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1%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1%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48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張五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5%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15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13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14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2%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3%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45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阿信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2%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14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14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13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1%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3%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</a:rPr>
                        <a:t>52</a:t>
                      </a:r>
                      <a:endParaRPr kumimoji="1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411413" y="1268413"/>
            <a:ext cx="1081087" cy="4608512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79388" y="2420938"/>
            <a:ext cx="2232025" cy="576262"/>
          </a:xfrm>
          <a:prstGeom prst="rect">
            <a:avLst/>
          </a:prstGeom>
          <a:solidFill>
            <a:srgbClr val="FF0000">
              <a:alpha val="53999"/>
            </a:srgb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79388" y="2997200"/>
            <a:ext cx="3313112" cy="576263"/>
          </a:xfrm>
          <a:prstGeom prst="rect">
            <a:avLst/>
          </a:prstGeom>
          <a:solidFill>
            <a:srgbClr val="FFFF00">
              <a:alpha val="39999"/>
            </a:srgb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79388" y="5300663"/>
            <a:ext cx="3313112" cy="576262"/>
          </a:xfrm>
          <a:prstGeom prst="rect">
            <a:avLst/>
          </a:prstGeom>
          <a:solidFill>
            <a:srgbClr val="FFFF00">
              <a:alpha val="39999"/>
            </a:srgb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90500" y="5283200"/>
            <a:ext cx="3313113" cy="576263"/>
          </a:xfrm>
          <a:prstGeom prst="rect">
            <a:avLst/>
          </a:prstGeom>
          <a:solidFill>
            <a:srgbClr val="FF0000">
              <a:alpha val="53999"/>
            </a:srgb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3492500" y="6092825"/>
            <a:ext cx="5470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  <a:ea typeface="微軟正黑體" pitchFamily="34" charset="-120"/>
                <a:cs typeface="+mn-cs"/>
              </a:rPr>
              <a:t>※</a:t>
            </a:r>
            <a:r>
              <a:rPr kumimoji="0" lang="zh-TW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  <a:ea typeface="微軟正黑體" pitchFamily="34" charset="-120"/>
                <a:cs typeface="+mn-cs"/>
              </a:rPr>
              <a:t>依比序，級分比大，百分比比小</a:t>
            </a:r>
          </a:p>
        </p:txBody>
      </p:sp>
      <p:sp>
        <p:nvSpPr>
          <p:cNvPr id="170078" name="Text Box 94"/>
          <p:cNvSpPr txBox="1">
            <a:spLocks noChangeArrowheads="1"/>
          </p:cNvSpPr>
          <p:nvPr/>
        </p:nvSpPr>
        <p:spPr bwMode="auto">
          <a:xfrm>
            <a:off x="681038" y="360363"/>
            <a:ext cx="8210550" cy="7318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200" b="1" i="0" u="none" strike="noStrike" kern="1200" cap="none" spc="0" normalizeH="0" baseline="0" noProof="0">
                <a:ln>
                  <a:noFill/>
                </a:ln>
                <a:solidFill>
                  <a:srgbClr val="0000FE"/>
                </a:solidFill>
                <a:effectLst/>
                <a:uLnTx/>
                <a:uFillTx/>
                <a:latin typeface="Arial" charset="0"/>
                <a:ea typeface="標楷體" pitchFamily="65" charset="-120"/>
                <a:cs typeface="+mn-cs"/>
              </a:rPr>
              <a:t>分發作業舉例</a:t>
            </a:r>
            <a:r>
              <a:rPr kumimoji="1" lang="en-US" altLang="zh-TW" sz="4200" b="1" i="0" u="none" strike="noStrike" kern="1200" cap="none" spc="0" normalizeH="0" baseline="0" noProof="0">
                <a:ln>
                  <a:noFill/>
                </a:ln>
                <a:solidFill>
                  <a:srgbClr val="0000FE"/>
                </a:solidFill>
                <a:effectLst/>
                <a:uLnTx/>
                <a:uFillTx/>
                <a:latin typeface="Arial" charset="0"/>
                <a:ea typeface="標楷體" pitchFamily="65" charset="-120"/>
                <a:cs typeface="+mn-cs"/>
              </a:rPr>
              <a:t>:  </a:t>
            </a:r>
            <a:r>
              <a:rPr kumimoji="1" lang="zh-TW" altLang="en-US" sz="4200" b="1" i="0" u="none" strike="noStrike" kern="1200" cap="none" spc="0" normalizeH="0" baseline="0" noProof="0">
                <a:ln>
                  <a:noFill/>
                </a:ln>
                <a:solidFill>
                  <a:srgbClr val="0000FE"/>
                </a:solidFill>
                <a:effectLst/>
                <a:uLnTx/>
                <a:uFillTx/>
                <a:latin typeface="Arial" charset="0"/>
                <a:ea typeface="標楷體" pitchFamily="65" charset="-120"/>
                <a:cs typeface="+mn-cs"/>
              </a:rPr>
              <a:t>交大資工系取</a:t>
            </a:r>
            <a:r>
              <a:rPr kumimoji="1" lang="en-US" altLang="zh-TW" sz="4200" b="1" i="0" u="none" strike="noStrike" kern="1200" cap="none" spc="0" normalizeH="0" baseline="0" noProof="0">
                <a:ln>
                  <a:noFill/>
                </a:ln>
                <a:solidFill>
                  <a:srgbClr val="0000FE"/>
                </a:solidFill>
                <a:effectLst/>
                <a:uLnTx/>
                <a:uFillTx/>
                <a:latin typeface="Arial" charset="0"/>
                <a:ea typeface="標楷體" pitchFamily="65" charset="-120"/>
                <a:cs typeface="+mn-cs"/>
              </a:rPr>
              <a:t>2</a:t>
            </a:r>
            <a:r>
              <a:rPr kumimoji="1" lang="zh-TW" altLang="en-US" sz="4200" b="1" i="0" u="none" strike="noStrike" kern="1200" cap="none" spc="0" normalizeH="0" baseline="0" noProof="0">
                <a:ln>
                  <a:noFill/>
                </a:ln>
                <a:solidFill>
                  <a:srgbClr val="0000FE"/>
                </a:solidFill>
                <a:effectLst/>
                <a:uLnTx/>
                <a:uFillTx/>
                <a:latin typeface="Arial" charset="0"/>
                <a:ea typeface="標楷體" pitchFamily="65" charset="-120"/>
                <a:cs typeface="+mn-cs"/>
              </a:rPr>
              <a:t>名</a:t>
            </a:r>
          </a:p>
        </p:txBody>
      </p:sp>
    </p:spTree>
    <p:extLst>
      <p:ext uri="{BB962C8B-B14F-4D97-AF65-F5344CB8AC3E}">
        <p14:creationId xmlns:p14="http://schemas.microsoft.com/office/powerpoint/2010/main" val="370054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708843" y="5851963"/>
            <a:ext cx="512957" cy="273844"/>
          </a:xfrm>
        </p:spPr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559504-D331-4EF0-B7E9-76801FF3D75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宋体" pitchFamily="2" charset="-122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3528" y="317684"/>
            <a:ext cx="5871907" cy="769441"/>
          </a:xfrm>
          <a:prstGeom prst="rect">
            <a:avLst/>
          </a:prstGeom>
          <a:solidFill>
            <a:srgbClr val="0000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繁星推薦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-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推薦人數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0534" y="5730605"/>
            <a:ext cx="12344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繁星入學系統</a:t>
            </a:r>
          </a:p>
        </p:txBody>
      </p:sp>
      <p:sp>
        <p:nvSpPr>
          <p:cNvPr id="14" name="內容版面配置區 1"/>
          <p:cNvSpPr txBox="1">
            <a:spLocks/>
          </p:cNvSpPr>
          <p:nvPr/>
        </p:nvSpPr>
        <p:spPr>
          <a:xfrm>
            <a:off x="971600" y="1582539"/>
            <a:ext cx="8064896" cy="550886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1450" marR="0" lvl="0" indent="-171450" algn="l" defTabSz="6858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3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高中對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同一大學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每學群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至多推薦</a:t>
            </a: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2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名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2195736" y="2973232"/>
            <a:ext cx="3499141" cy="2262158"/>
          </a:xfrm>
          <a:prstGeom prst="rect">
            <a:avLst/>
          </a:prstGeom>
          <a:solidFill>
            <a:schemeClr val="bg2">
              <a:lumMod val="75000"/>
              <a:alpha val="31000"/>
            </a:schemeClr>
          </a:solidFill>
          <a:ln w="25400">
            <a:solidFill>
              <a:schemeClr val="accent1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例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:</a:t>
            </a:r>
            <a:r>
              <a:rPr kumimoji="0" lang="en-US" altLang="zh-TW" sz="202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超世紀粗顏楷" pitchFamily="2" charset="-120"/>
                <a:cs typeface="+mn-cs"/>
              </a:rPr>
              <a:t> </a:t>
            </a:r>
            <a:r>
              <a:rPr kumimoji="0" lang="zh-TW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7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成功大學</a:t>
            </a:r>
            <a:endParaRPr kumimoji="0" lang="en-US" altLang="zh-TW" sz="2700" b="1" i="0" u="none" strike="noStrike" kern="1200" cap="none" spc="0" normalizeH="0" baseline="0" noProof="0" dirty="0">
              <a:ln>
                <a:noFill/>
              </a:ln>
              <a:solidFill>
                <a:srgbClr val="00007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2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itchFamily="34" charset="0"/>
              <a:ea typeface="超世紀粗顏楷" pitchFamily="2" charset="-120"/>
              <a:cs typeface="+mn-cs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02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微軟正黑體" pitchFamily="34" charset="-120"/>
                <a:cs typeface="+mn-cs"/>
              </a:rPr>
              <a:t>第一類學群</a:t>
            </a:r>
            <a:endParaRPr kumimoji="0" lang="en-US" altLang="zh-TW" sz="202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itchFamily="34" charset="0"/>
              <a:ea typeface="微軟正黑體" pitchFamily="34" charset="-120"/>
              <a:cs typeface="+mn-cs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itchFamily="34" charset="0"/>
              <a:ea typeface="微軟正黑體" pitchFamily="34" charset="-120"/>
              <a:cs typeface="+mn-cs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02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微軟正黑體" pitchFamily="34" charset="-120"/>
                <a:cs typeface="+mn-cs"/>
              </a:rPr>
              <a:t>第二類學群</a:t>
            </a:r>
            <a:endParaRPr kumimoji="0" lang="en-US" altLang="zh-TW" sz="202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itchFamily="34" charset="0"/>
              <a:ea typeface="微軟正黑體" pitchFamily="34" charset="-120"/>
              <a:cs typeface="+mn-cs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67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itchFamily="34" charset="0"/>
              <a:ea typeface="微軟正黑體" pitchFamily="34" charset="-120"/>
              <a:cs typeface="+mn-cs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02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微軟正黑體" pitchFamily="34" charset="-120"/>
                <a:cs typeface="+mn-cs"/>
              </a:rPr>
              <a:t>第三類學群</a:t>
            </a:r>
            <a:endParaRPr kumimoji="0" lang="en-US" altLang="zh-TW" sz="202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itchFamily="34" charset="0"/>
              <a:ea typeface="微軟正黑體" pitchFamily="34" charset="-120"/>
              <a:cs typeface="+mn-cs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02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itchFamily="34" charset="0"/>
              <a:ea typeface="微軟正黑體" pitchFamily="34" charset="-120"/>
              <a:cs typeface="+mn-cs"/>
            </a:endParaRPr>
          </a:p>
        </p:txBody>
      </p:sp>
      <p:grpSp>
        <p:nvGrpSpPr>
          <p:cNvPr id="16" name="Group 30"/>
          <p:cNvGrpSpPr>
            <a:grpSpLocks/>
          </p:cNvGrpSpPr>
          <p:nvPr/>
        </p:nvGrpSpPr>
        <p:grpSpPr bwMode="auto">
          <a:xfrm>
            <a:off x="4689379" y="2418292"/>
            <a:ext cx="2144145" cy="1352372"/>
            <a:chOff x="2925" y="1694"/>
            <a:chExt cx="718" cy="832"/>
          </a:xfrm>
        </p:grpSpPr>
        <p:sp>
          <p:nvSpPr>
            <p:cNvPr id="17" name="橢圓 16"/>
            <p:cNvSpPr/>
            <p:nvPr/>
          </p:nvSpPr>
          <p:spPr>
            <a:xfrm>
              <a:off x="3386" y="1694"/>
              <a:ext cx="257" cy="31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微軟正黑體" pitchFamily="34" charset="-120"/>
                <a:cs typeface="+mn-cs"/>
              </a:endParaRPr>
            </a:p>
          </p:txBody>
        </p:sp>
        <p:cxnSp>
          <p:nvCxnSpPr>
            <p:cNvPr id="18" name="直線接點 17"/>
            <p:cNvCxnSpPr/>
            <p:nvPr/>
          </p:nvCxnSpPr>
          <p:spPr>
            <a:xfrm flipV="1">
              <a:off x="2925" y="2027"/>
              <a:ext cx="409" cy="49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33"/>
          <p:cNvGrpSpPr>
            <a:grpSpLocks/>
          </p:cNvGrpSpPr>
          <p:nvPr/>
        </p:nvGrpSpPr>
        <p:grpSpPr bwMode="auto">
          <a:xfrm>
            <a:off x="4698877" y="3562879"/>
            <a:ext cx="2083539" cy="672936"/>
            <a:chOff x="2971" y="2339"/>
            <a:chExt cx="681" cy="414"/>
          </a:xfrm>
        </p:grpSpPr>
        <p:sp>
          <p:nvSpPr>
            <p:cNvPr id="20" name="橢圓 19"/>
            <p:cNvSpPr/>
            <p:nvPr/>
          </p:nvSpPr>
          <p:spPr>
            <a:xfrm>
              <a:off x="3395" y="2339"/>
              <a:ext cx="257" cy="27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微軟正黑體" pitchFamily="34" charset="-120"/>
                <a:cs typeface="+mn-cs"/>
              </a:endParaRPr>
            </a:p>
          </p:txBody>
        </p:sp>
        <p:cxnSp>
          <p:nvCxnSpPr>
            <p:cNvPr id="21" name="直線接點 20"/>
            <p:cNvCxnSpPr/>
            <p:nvPr/>
          </p:nvCxnSpPr>
          <p:spPr>
            <a:xfrm flipV="1">
              <a:off x="2971" y="2526"/>
              <a:ext cx="363" cy="2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34"/>
          <p:cNvGrpSpPr>
            <a:grpSpLocks/>
          </p:cNvGrpSpPr>
          <p:nvPr/>
        </p:nvGrpSpPr>
        <p:grpSpPr bwMode="auto">
          <a:xfrm>
            <a:off x="4715032" y="4123801"/>
            <a:ext cx="2093093" cy="453500"/>
            <a:chOff x="2970" y="2687"/>
            <a:chExt cx="682" cy="279"/>
          </a:xfrm>
        </p:grpSpPr>
        <p:sp>
          <p:nvSpPr>
            <p:cNvPr id="23" name="橢圓 22"/>
            <p:cNvSpPr/>
            <p:nvPr/>
          </p:nvSpPr>
          <p:spPr>
            <a:xfrm>
              <a:off x="3395" y="2687"/>
              <a:ext cx="257" cy="27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微軟正黑體" pitchFamily="34" charset="-120"/>
                <a:cs typeface="+mn-cs"/>
              </a:endParaRPr>
            </a:p>
          </p:txBody>
        </p:sp>
        <p:cxnSp>
          <p:nvCxnSpPr>
            <p:cNvPr id="24" name="直線接點 23"/>
            <p:cNvCxnSpPr/>
            <p:nvPr/>
          </p:nvCxnSpPr>
          <p:spPr>
            <a:xfrm>
              <a:off x="2970" y="2799"/>
              <a:ext cx="363" cy="4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36"/>
          <p:cNvGrpSpPr>
            <a:grpSpLocks/>
          </p:cNvGrpSpPr>
          <p:nvPr/>
        </p:nvGrpSpPr>
        <p:grpSpPr bwMode="auto">
          <a:xfrm>
            <a:off x="4723490" y="4762628"/>
            <a:ext cx="2093093" cy="918378"/>
            <a:chOff x="2970" y="3071"/>
            <a:chExt cx="682" cy="565"/>
          </a:xfrm>
        </p:grpSpPr>
        <p:sp>
          <p:nvSpPr>
            <p:cNvPr id="26" name="橢圓 25"/>
            <p:cNvSpPr/>
            <p:nvPr/>
          </p:nvSpPr>
          <p:spPr>
            <a:xfrm>
              <a:off x="3395" y="3359"/>
              <a:ext cx="257" cy="27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微軟正黑體" pitchFamily="34" charset="-120"/>
                <a:cs typeface="+mn-cs"/>
              </a:endParaRPr>
            </a:p>
          </p:txBody>
        </p:sp>
        <p:cxnSp>
          <p:nvCxnSpPr>
            <p:cNvPr id="27" name="直線接點 26"/>
            <p:cNvCxnSpPr/>
            <p:nvPr/>
          </p:nvCxnSpPr>
          <p:spPr>
            <a:xfrm>
              <a:off x="2970" y="3071"/>
              <a:ext cx="363" cy="27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35"/>
          <p:cNvGrpSpPr>
            <a:grpSpLocks/>
          </p:cNvGrpSpPr>
          <p:nvPr/>
        </p:nvGrpSpPr>
        <p:grpSpPr bwMode="auto">
          <a:xfrm>
            <a:off x="4715032" y="4684723"/>
            <a:ext cx="2093093" cy="450249"/>
            <a:chOff x="2970" y="3011"/>
            <a:chExt cx="682" cy="277"/>
          </a:xfrm>
        </p:grpSpPr>
        <p:sp>
          <p:nvSpPr>
            <p:cNvPr id="29" name="橢圓 28"/>
            <p:cNvSpPr/>
            <p:nvPr/>
          </p:nvSpPr>
          <p:spPr>
            <a:xfrm>
              <a:off x="3395" y="3011"/>
              <a:ext cx="257" cy="27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微軟正黑體" pitchFamily="34" charset="-120"/>
                <a:cs typeface="+mn-cs"/>
              </a:endParaRPr>
            </a:p>
          </p:txBody>
        </p:sp>
        <p:cxnSp>
          <p:nvCxnSpPr>
            <p:cNvPr id="30" name="直線接點 29"/>
            <p:cNvCxnSpPr/>
            <p:nvPr/>
          </p:nvCxnSpPr>
          <p:spPr>
            <a:xfrm>
              <a:off x="2970" y="3025"/>
              <a:ext cx="363" cy="1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1"/>
          <p:cNvGrpSpPr>
            <a:grpSpLocks/>
          </p:cNvGrpSpPr>
          <p:nvPr/>
        </p:nvGrpSpPr>
        <p:grpSpPr bwMode="auto">
          <a:xfrm>
            <a:off x="4724343" y="2988894"/>
            <a:ext cx="2146671" cy="827353"/>
            <a:chOff x="2925" y="2063"/>
            <a:chExt cx="727" cy="509"/>
          </a:xfrm>
        </p:grpSpPr>
        <p:sp>
          <p:nvSpPr>
            <p:cNvPr id="32" name="橢圓 31"/>
            <p:cNvSpPr/>
            <p:nvPr/>
          </p:nvSpPr>
          <p:spPr>
            <a:xfrm>
              <a:off x="3395" y="2063"/>
              <a:ext cx="257" cy="27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微軟正黑體" pitchFamily="34" charset="-120"/>
                <a:cs typeface="+mn-cs"/>
              </a:endParaRPr>
            </a:p>
          </p:txBody>
        </p:sp>
        <p:cxnSp>
          <p:nvCxnSpPr>
            <p:cNvPr id="33" name="直線接點 32"/>
            <p:cNvCxnSpPr/>
            <p:nvPr/>
          </p:nvCxnSpPr>
          <p:spPr>
            <a:xfrm flipV="1">
              <a:off x="2925" y="2254"/>
              <a:ext cx="409" cy="31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77"/>
          <p:cNvGrpSpPr>
            <a:grpSpLocks/>
          </p:cNvGrpSpPr>
          <p:nvPr/>
        </p:nvGrpSpPr>
        <p:grpSpPr bwMode="auto">
          <a:xfrm>
            <a:off x="6726712" y="2276872"/>
            <a:ext cx="1231711" cy="4368144"/>
            <a:chOff x="845" y="2202"/>
            <a:chExt cx="911" cy="2574"/>
          </a:xfrm>
        </p:grpSpPr>
        <p:sp>
          <p:nvSpPr>
            <p:cNvPr id="35" name="左中括弧 34"/>
            <p:cNvSpPr>
              <a:spLocks/>
            </p:cNvSpPr>
            <p:nvPr/>
          </p:nvSpPr>
          <p:spPr bwMode="auto">
            <a:xfrm flipH="1">
              <a:off x="1269" y="2279"/>
              <a:ext cx="72" cy="2035"/>
            </a:xfrm>
            <a:prstGeom prst="leftBracket">
              <a:avLst>
                <a:gd name="adj" fmla="val 15778"/>
              </a:avLst>
            </a:prstGeom>
            <a:noFill/>
            <a:ln w="254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36" name="文字方塊 34"/>
            <p:cNvSpPr txBox="1">
              <a:spLocks noChangeArrowheads="1"/>
            </p:cNvSpPr>
            <p:nvPr/>
          </p:nvSpPr>
          <p:spPr bwMode="auto">
            <a:xfrm>
              <a:off x="845" y="2202"/>
              <a:ext cx="911" cy="2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square">
              <a:spAutoFit/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dirty="0">
                  <a:solidFill>
                    <a:srgbClr val="000000"/>
                  </a:solidFill>
                  <a:latin typeface="Lucida Sans Unicode" pitchFamily="34" charset="0"/>
                  <a:ea typeface="微軟正黑體" pitchFamily="34" charset="-120"/>
                </a:rPr>
                <a:t>最多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Sans Unicode" pitchFamily="34" charset="0"/>
                  <a:ea typeface="微軟正黑體" pitchFamily="34" charset="-120"/>
                  <a:cs typeface="+mn-cs"/>
                </a:rPr>
                <a:t>共有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Lucida Sans Unicode" pitchFamily="34" charset="0"/>
                  <a:ea typeface="微軟正黑體" pitchFamily="34" charset="-120"/>
                  <a:cs typeface="+mn-cs"/>
                </a:rPr>
                <a:t>六名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Sans Unicode" pitchFamily="34" charset="0"/>
                  <a:ea typeface="微軟正黑體" pitchFamily="34" charset="-120"/>
                  <a:cs typeface="+mn-cs"/>
                </a:rPr>
                <a:t>學生可推薦至成功大學</a:t>
              </a:r>
            </a:p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itchFamily="34" charset="0"/>
                <a:ea typeface="微軟正黑體" pitchFamily="34" charset="-120"/>
                <a:cs typeface="+mn-cs"/>
              </a:endParaRPr>
            </a:p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itchFamily="34" charset="0"/>
                <a:ea typeface="微軟正黑體" pitchFamily="34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8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橢圓 14"/>
          <p:cNvSpPr>
            <a:spLocks noChangeArrowheads="1"/>
          </p:cNvSpPr>
          <p:nvPr/>
        </p:nvSpPr>
        <p:spPr bwMode="auto">
          <a:xfrm>
            <a:off x="3772149" y="3078554"/>
            <a:ext cx="674606" cy="289141"/>
          </a:xfrm>
          <a:prstGeom prst="ellipse">
            <a:avLst/>
          </a:prstGeom>
          <a:solidFill>
            <a:schemeClr val="bg1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00133A"/>
                </a:solidFill>
                <a:effectLst/>
                <a:uLnTx/>
                <a:uFillTx/>
                <a:latin typeface="華康中特圓體(P)" pitchFamily="34" charset="-120"/>
                <a:ea typeface="華康中特圓體(P)" pitchFamily="34" charset="-120"/>
                <a:cs typeface="+mn-cs"/>
              </a:rPr>
              <a:t>or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8312" y="1699047"/>
            <a:ext cx="8745688" cy="442763"/>
          </a:xfrm>
        </p:spPr>
        <p:txBody>
          <a:bodyPr/>
          <a:lstStyle/>
          <a:p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推薦學生超過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名，則高中需排定學生之推薦順序</a:t>
            </a:r>
          </a:p>
          <a:p>
            <a:endParaRPr lang="zh-TW" altLang="en-US" dirty="0"/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635322" y="2916126"/>
            <a:ext cx="2779801" cy="1922090"/>
            <a:chOff x="1655" y="1716"/>
            <a:chExt cx="2056" cy="1509"/>
          </a:xfrm>
        </p:grpSpPr>
        <p:sp>
          <p:nvSpPr>
            <p:cNvPr id="5" name="文字方塊 4"/>
            <p:cNvSpPr txBox="1"/>
            <p:nvPr/>
          </p:nvSpPr>
          <p:spPr>
            <a:xfrm>
              <a:off x="1655" y="2115"/>
              <a:ext cx="1406" cy="1051"/>
            </a:xfrm>
            <a:prstGeom prst="rect">
              <a:avLst/>
            </a:prstGeom>
            <a:solidFill>
              <a:schemeClr val="bg2">
                <a:lumMod val="75000"/>
                <a:alpha val="31000"/>
              </a:schemeClr>
            </a:solidFill>
            <a:ln w="25400">
              <a:solidFill>
                <a:schemeClr val="accent1"/>
              </a:solidFill>
              <a:prstDash val="lgDash"/>
            </a:ln>
          </p:spPr>
          <p:txBody>
            <a:bodyPr>
              <a:spAutoFit/>
            </a:bodyPr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例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:</a:t>
              </a:r>
              <a:r>
                <a:rPr kumimoji="0" lang="en-US" altLang="zh-TW" sz="202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ea typeface="超世紀粗顏楷" pitchFamily="2" charset="-120"/>
                  <a:cs typeface="+mn-cs"/>
                </a:rPr>
                <a:t> </a:t>
              </a:r>
              <a:r>
                <a:rPr kumimoji="0" lang="zh-TW" altLang="en-US" sz="2025" b="1" i="0" u="none" strike="noStrike" kern="1200" cap="none" spc="0" normalizeH="0" baseline="0" noProof="0" dirty="0">
                  <a:ln>
                    <a:noFill/>
                  </a:ln>
                  <a:solidFill>
                    <a:srgbClr val="000076"/>
                  </a:solidFill>
                  <a:effectLst/>
                  <a:uLnTx/>
                  <a:uFillTx/>
                  <a:latin typeface="Gill Sans MT" pitchFamily="34" charset="0"/>
                  <a:ea typeface="超世紀粗顏楷" pitchFamily="2" charset="-120"/>
                  <a:cs typeface="+mn-cs"/>
                </a:rPr>
                <a:t>成功大學</a:t>
              </a:r>
            </a:p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zh-TW" sz="202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ea typeface="微軟正黑體" pitchFamily="34" charset="-120"/>
                  <a:cs typeface="+mn-cs"/>
                </a:rPr>
                <a:t>第一類學群</a:t>
              </a:r>
              <a:endParaRPr kumimoji="0" lang="zh-TW" altLang="zh-TW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微軟正黑體" pitchFamily="34" charset="-120"/>
                <a:cs typeface="+mn-cs"/>
              </a:endParaRPr>
            </a:p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zh-TW" sz="202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ea typeface="微軟正黑體" pitchFamily="34" charset="-120"/>
                  <a:cs typeface="+mn-cs"/>
                </a:rPr>
                <a:t>第二類學群</a:t>
              </a:r>
              <a:endParaRPr kumimoji="0" lang="zh-TW" altLang="zh-TW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微軟正黑體" pitchFamily="34" charset="-120"/>
                <a:cs typeface="+mn-cs"/>
              </a:endParaRPr>
            </a:p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zh-TW" sz="202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ea typeface="微軟正黑體" pitchFamily="34" charset="-120"/>
                  <a:cs typeface="+mn-cs"/>
                </a:rPr>
                <a:t>第三類學群</a:t>
              </a:r>
              <a:endParaRPr kumimoji="0" lang="zh-TW" altLang="zh-TW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微軟正黑體" pitchFamily="34" charset="-120"/>
                <a:cs typeface="+mn-cs"/>
              </a:endParaRPr>
            </a:p>
          </p:txBody>
        </p:sp>
        <p:sp>
          <p:nvSpPr>
            <p:cNvPr id="6" name="橢圓 5"/>
            <p:cNvSpPr/>
            <p:nvPr/>
          </p:nvSpPr>
          <p:spPr>
            <a:xfrm>
              <a:off x="3386" y="1716"/>
              <a:ext cx="325" cy="31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ea typeface="微軟正黑體" pitchFamily="34" charset="-120"/>
                  <a:cs typeface="+mn-cs"/>
                </a:rPr>
                <a:t>甲</a:t>
              </a:r>
            </a:p>
          </p:txBody>
        </p:sp>
        <p:sp>
          <p:nvSpPr>
            <p:cNvPr id="19" name="橢圓 14"/>
            <p:cNvSpPr/>
            <p:nvPr/>
          </p:nvSpPr>
          <p:spPr bwMode="auto">
            <a:xfrm>
              <a:off x="3359" y="2915"/>
              <a:ext cx="325" cy="31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ea typeface="微軟正黑體" pitchFamily="34" charset="-120"/>
                  <a:cs typeface="+mn-cs"/>
                </a:rPr>
                <a:t>丙</a:t>
              </a:r>
            </a:p>
          </p:txBody>
        </p:sp>
        <p:sp>
          <p:nvSpPr>
            <p:cNvPr id="16" name="橢圓 15"/>
            <p:cNvSpPr/>
            <p:nvPr/>
          </p:nvSpPr>
          <p:spPr bwMode="auto">
            <a:xfrm>
              <a:off x="3382" y="2035"/>
              <a:ext cx="325" cy="31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ea typeface="微軟正黑體" pitchFamily="34" charset="-120"/>
                  <a:cs typeface="+mn-cs"/>
                </a:rPr>
                <a:t>乙</a:t>
              </a:r>
            </a:p>
          </p:txBody>
        </p:sp>
        <p:cxnSp>
          <p:nvCxnSpPr>
            <p:cNvPr id="10" name="直線接點 9"/>
            <p:cNvCxnSpPr/>
            <p:nvPr/>
          </p:nvCxnSpPr>
          <p:spPr>
            <a:xfrm flipV="1">
              <a:off x="2925" y="2024"/>
              <a:ext cx="409" cy="49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 flipV="1">
              <a:off x="2925" y="2251"/>
              <a:ext cx="409" cy="31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2878" y="2973"/>
              <a:ext cx="457" cy="1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橢圓 19"/>
          <p:cNvSpPr>
            <a:spLocks noChangeArrowheads="1"/>
          </p:cNvSpPr>
          <p:nvPr/>
        </p:nvSpPr>
        <p:spPr bwMode="auto">
          <a:xfrm>
            <a:off x="2970301" y="4496214"/>
            <a:ext cx="367756" cy="289141"/>
          </a:xfrm>
          <a:prstGeom prst="ellipse">
            <a:avLst/>
          </a:prstGeom>
          <a:solidFill>
            <a:srgbClr val="CC000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中特圓體(P)" pitchFamily="34" charset="-120"/>
                <a:ea typeface="華康中特圓體(P)" pitchFamily="34" charset="-120"/>
                <a:cs typeface="+mn-cs"/>
              </a:rPr>
              <a:t>1</a:t>
            </a:r>
          </a:p>
        </p:txBody>
      </p:sp>
      <p:grpSp>
        <p:nvGrpSpPr>
          <p:cNvPr id="21" name="Group 77"/>
          <p:cNvGrpSpPr>
            <a:grpSpLocks/>
          </p:cNvGrpSpPr>
          <p:nvPr/>
        </p:nvGrpSpPr>
        <p:grpSpPr bwMode="auto">
          <a:xfrm>
            <a:off x="3391530" y="2672215"/>
            <a:ext cx="761201" cy="2255788"/>
            <a:chOff x="2608" y="1866"/>
            <a:chExt cx="563" cy="2311"/>
          </a:xfrm>
        </p:grpSpPr>
        <p:sp>
          <p:nvSpPr>
            <p:cNvPr id="22" name="左中括弧 21"/>
            <p:cNvSpPr>
              <a:spLocks/>
            </p:cNvSpPr>
            <p:nvPr/>
          </p:nvSpPr>
          <p:spPr bwMode="auto">
            <a:xfrm flipH="1">
              <a:off x="2608" y="2160"/>
              <a:ext cx="91" cy="1723"/>
            </a:xfrm>
            <a:prstGeom prst="leftBracket">
              <a:avLst>
                <a:gd name="adj" fmla="val 15778"/>
              </a:avLst>
            </a:prstGeom>
            <a:noFill/>
            <a:ln w="254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3" name="文字方塊 34"/>
            <p:cNvSpPr txBox="1">
              <a:spLocks noChangeArrowheads="1"/>
            </p:cNvSpPr>
            <p:nvPr/>
          </p:nvSpPr>
          <p:spPr bwMode="auto">
            <a:xfrm>
              <a:off x="2864" y="1866"/>
              <a:ext cx="307" cy="2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square">
              <a:spAutoFit/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Sans Unicode" pitchFamily="34" charset="0"/>
                  <a:ea typeface="微軟正黑體" pitchFamily="34" charset="-120"/>
                  <a:cs typeface="+mn-cs"/>
                </a:rPr>
                <a:t>三名學生一起排推薦順序</a:t>
              </a:r>
            </a:p>
          </p:txBody>
        </p:sp>
      </p:grpSp>
      <p:grpSp>
        <p:nvGrpSpPr>
          <p:cNvPr id="24" name="Group 103"/>
          <p:cNvGrpSpPr>
            <a:grpSpLocks/>
          </p:cNvGrpSpPr>
          <p:nvPr/>
        </p:nvGrpSpPr>
        <p:grpSpPr bwMode="auto">
          <a:xfrm>
            <a:off x="3398916" y="2958160"/>
            <a:ext cx="636814" cy="1922091"/>
            <a:chOff x="3821" y="2005"/>
            <a:chExt cx="471" cy="1509"/>
          </a:xfrm>
        </p:grpSpPr>
        <p:sp>
          <p:nvSpPr>
            <p:cNvPr id="25" name="Text Box 96"/>
            <p:cNvSpPr txBox="1">
              <a:spLocks noChangeArrowheads="1"/>
            </p:cNvSpPr>
            <p:nvPr/>
          </p:nvSpPr>
          <p:spPr bwMode="auto">
            <a:xfrm>
              <a:off x="3833" y="2005"/>
              <a:ext cx="43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宋体" pitchFamily="2" charset="-122"/>
                  <a:cs typeface="+mn-cs"/>
                </a:rPr>
                <a:t>4%</a:t>
              </a:r>
            </a:p>
          </p:txBody>
        </p:sp>
        <p:sp>
          <p:nvSpPr>
            <p:cNvPr id="29" name="Text Box 100"/>
            <p:cNvSpPr txBox="1">
              <a:spLocks noChangeArrowheads="1"/>
            </p:cNvSpPr>
            <p:nvPr/>
          </p:nvSpPr>
          <p:spPr bwMode="auto">
            <a:xfrm>
              <a:off x="3821" y="2329"/>
              <a:ext cx="43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宋体" pitchFamily="2" charset="-122"/>
                  <a:cs typeface="+mn-cs"/>
                </a:rPr>
                <a:t>4%</a:t>
              </a:r>
            </a:p>
          </p:txBody>
        </p:sp>
        <p:sp>
          <p:nvSpPr>
            <p:cNvPr id="30" name="Text Box 101"/>
            <p:cNvSpPr txBox="1">
              <a:spLocks noChangeArrowheads="1"/>
            </p:cNvSpPr>
            <p:nvPr/>
          </p:nvSpPr>
          <p:spPr bwMode="auto">
            <a:xfrm>
              <a:off x="3860" y="3224"/>
              <a:ext cx="43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宋体" pitchFamily="2" charset="-122"/>
                  <a:cs typeface="+mn-cs"/>
                </a:rPr>
                <a:t>3%</a:t>
              </a:r>
            </a:p>
          </p:txBody>
        </p:sp>
      </p:grpSp>
      <p:sp>
        <p:nvSpPr>
          <p:cNvPr id="31" name="橢圓 14"/>
          <p:cNvSpPr>
            <a:spLocks noChangeArrowheads="1"/>
          </p:cNvSpPr>
          <p:nvPr/>
        </p:nvSpPr>
        <p:spPr bwMode="auto">
          <a:xfrm>
            <a:off x="3932786" y="2852804"/>
            <a:ext cx="367756" cy="289141"/>
          </a:xfrm>
          <a:prstGeom prst="ellipse">
            <a:avLst/>
          </a:prstGeom>
          <a:solidFill>
            <a:srgbClr val="CC000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中特圓體(P)" pitchFamily="34" charset="-120"/>
                <a:ea typeface="華康中特圓體(P)" pitchFamily="34" charset="-120"/>
                <a:cs typeface="+mn-cs"/>
              </a:rPr>
              <a:t>2</a:t>
            </a:r>
          </a:p>
        </p:txBody>
      </p:sp>
      <p:sp>
        <p:nvSpPr>
          <p:cNvPr id="32" name="橢圓 14"/>
          <p:cNvSpPr>
            <a:spLocks noChangeArrowheads="1"/>
          </p:cNvSpPr>
          <p:nvPr/>
        </p:nvSpPr>
        <p:spPr bwMode="auto">
          <a:xfrm>
            <a:off x="3922502" y="3386018"/>
            <a:ext cx="367756" cy="289141"/>
          </a:xfrm>
          <a:prstGeom prst="ellipse">
            <a:avLst/>
          </a:prstGeom>
          <a:solidFill>
            <a:srgbClr val="CC000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中特圓體(P)" pitchFamily="34" charset="-120"/>
                <a:ea typeface="華康中特圓體(P)" pitchFamily="34" charset="-120"/>
                <a:cs typeface="+mn-cs"/>
              </a:rPr>
              <a:t>3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251838" y="324998"/>
            <a:ext cx="6012990" cy="769441"/>
          </a:xfrm>
          <a:prstGeom prst="rect">
            <a:avLst/>
          </a:prstGeom>
          <a:solidFill>
            <a:srgbClr val="0000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推薦順序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8" name="Rectangle 109"/>
          <p:cNvSpPr>
            <a:spLocks noChangeArrowheads="1"/>
          </p:cNvSpPr>
          <p:nvPr/>
        </p:nvSpPr>
        <p:spPr bwMode="auto">
          <a:xfrm>
            <a:off x="4716016" y="2852804"/>
            <a:ext cx="3960440" cy="303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ts val="33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利用系統採</a:t>
            </a:r>
            <a:r>
              <a:rPr kumimoji="0" lang="zh-TW" altLang="zh-TW" sz="21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校內線上選填方式</a:t>
            </a:r>
            <a:r>
              <a:rPr kumimoji="0" lang="zh-TW" altLang="zh-TW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，依據</a:t>
            </a: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『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華康中特圓體" pitchFamily="49" charset="-120"/>
                <a:cs typeface="+mn-cs"/>
              </a:rPr>
              <a:t> 變動</a:t>
            </a:r>
            <a:r>
              <a:rPr kumimoji="0" lang="zh-TW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n-cs"/>
              </a:rPr>
              <a:t>比序</a:t>
            </a: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』</a:t>
            </a:r>
            <a:r>
              <a:rPr kumimoji="0" lang="zh-TW" altLang="zh-TW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模式，透過各校系比序標準來決定</a:t>
            </a:r>
            <a:r>
              <a:rPr kumimoji="0" lang="en-US" altLang="zh-TW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  </a:t>
            </a:r>
            <a:r>
              <a:rPr kumimoji="0" lang="zh-TW" altLang="zh-TW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推薦人選，完全依照簡章，根據大學校系選才的標準，把推薦的機會給予</a:t>
            </a:r>
            <a:r>
              <a:rPr kumimoji="0" lang="zh-TW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/>
                <a:ea typeface="宋体"/>
                <a:cs typeface="+mn-cs"/>
              </a:rPr>
              <a:t>最適合該學群、及最具學系優勢的人</a:t>
            </a:r>
            <a:r>
              <a:rPr kumimoji="0" lang="zh-TW" altLang="zh-TW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。</a:t>
            </a:r>
            <a:endParaRPr kumimoji="0" lang="zh-TW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5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build="p"/>
      <p:bldP spid="20" grpId="0" animBg="1"/>
      <p:bldP spid="31" grpId="0" animBg="1"/>
      <p:bldP spid="32" grpId="0" animBg="1"/>
      <p:bldP spid="26" grpId="0" animBg="1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99001" y="2219053"/>
            <a:ext cx="8209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skerville Old Face" panose="02020602080505020303" pitchFamily="18" charset="0"/>
                <a:ea typeface="微軟正黑體" panose="020B0604030504040204" pitchFamily="34" charset="-120"/>
                <a:cs typeface="+mn-cs"/>
              </a:rPr>
              <a:t>Q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skerville Old Face" panose="02020602080505020303" pitchFamily="18" charset="0"/>
                <a:ea typeface="微軟正黑體" panose="020B0604030504040204" pitchFamily="34" charset="-120"/>
                <a:cs typeface="+mn-cs"/>
              </a:rPr>
              <a:t>若兩生同時想申請臺大第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skerville Old Face" panose="02020602080505020303" pitchFamily="18" charset="0"/>
                <a:ea typeface="微軟正黑體" panose="020B0604030504040204" pitchFamily="34" charset="-120"/>
                <a:cs typeface="+mn-cs"/>
              </a:rPr>
              <a:t>3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skerville Old Face" panose="02020602080505020303" pitchFamily="18" charset="0"/>
                <a:ea typeface="微軟正黑體" panose="020B0604030504040204" pitchFamily="34" charset="-120"/>
                <a:cs typeface="+mn-cs"/>
              </a:rPr>
              <a:t>學群，但各科系的比序項目不一樣時，該怎麼比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skerville Old Face" panose="02020602080505020303" pitchFamily="18" charset="0"/>
                <a:ea typeface="微軟正黑體" panose="020B0604030504040204" pitchFamily="34" charset="-120"/>
                <a:cs typeface="+mn-cs"/>
              </a:rPr>
              <a:t>?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1169824" y="3096636"/>
          <a:ext cx="7704796" cy="16013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24660">
                  <a:extLst>
                    <a:ext uri="{9D8B030D-6E8A-4147-A177-3AD203B41FA5}">
                      <a16:colId xmlns:a16="http://schemas.microsoft.com/office/drawing/2014/main" val="3170913446"/>
                    </a:ext>
                  </a:extLst>
                </a:gridCol>
                <a:gridCol w="1495034">
                  <a:extLst>
                    <a:ext uri="{9D8B030D-6E8A-4147-A177-3AD203B41FA5}">
                      <a16:colId xmlns:a16="http://schemas.microsoft.com/office/drawing/2014/main" val="3579121953"/>
                    </a:ext>
                  </a:extLst>
                </a:gridCol>
                <a:gridCol w="1495034">
                  <a:extLst>
                    <a:ext uri="{9D8B030D-6E8A-4147-A177-3AD203B41FA5}">
                      <a16:colId xmlns:a16="http://schemas.microsoft.com/office/drawing/2014/main" val="57907731"/>
                    </a:ext>
                  </a:extLst>
                </a:gridCol>
                <a:gridCol w="1495034">
                  <a:extLst>
                    <a:ext uri="{9D8B030D-6E8A-4147-A177-3AD203B41FA5}">
                      <a16:colId xmlns:a16="http://schemas.microsoft.com/office/drawing/2014/main" val="1206118993"/>
                    </a:ext>
                  </a:extLst>
                </a:gridCol>
                <a:gridCol w="1495034">
                  <a:extLst>
                    <a:ext uri="{9D8B030D-6E8A-4147-A177-3AD203B41FA5}">
                      <a16:colId xmlns:a16="http://schemas.microsoft.com/office/drawing/2014/main" val="2540880742"/>
                    </a:ext>
                  </a:extLst>
                </a:gridCol>
              </a:tblGrid>
              <a:tr h="61399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科系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比序項目</a:t>
                      </a:r>
                      <a:r>
                        <a:rPr lang="en-US" altLang="zh-TW" sz="2000" dirty="0"/>
                        <a:t>1</a:t>
                      </a:r>
                      <a:r>
                        <a:rPr lang="en-US" altLang="zh-TW" sz="2000" baseline="0" dirty="0"/>
                        <a:t> 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比序項目</a:t>
                      </a:r>
                      <a:r>
                        <a:rPr lang="en-US" altLang="zh-TW" sz="2000" dirty="0"/>
                        <a:t>2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比序項目</a:t>
                      </a:r>
                      <a:r>
                        <a:rPr lang="en-US" altLang="zh-TW" sz="2000" dirty="0"/>
                        <a:t>3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比序項目</a:t>
                      </a:r>
                      <a:r>
                        <a:rPr lang="en-US" altLang="zh-TW" sz="2000" dirty="0"/>
                        <a:t>4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06776554"/>
                  </a:ext>
                </a:extLst>
              </a:tr>
              <a:tr h="61399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公共衛生學系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校排名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學測總積分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學測數學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學測英文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0992307"/>
                  </a:ext>
                </a:extLst>
              </a:tr>
              <a:tr h="3380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心理學系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校排名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學測數學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學測英文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學測國文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106227770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31718" y="525410"/>
            <a:ext cx="3612660" cy="769441"/>
          </a:xfrm>
          <a:prstGeom prst="rect">
            <a:avLst/>
          </a:prstGeom>
          <a:solidFill>
            <a:srgbClr val="0000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變動比序 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?</a:t>
            </a:r>
          </a:p>
        </p:txBody>
      </p:sp>
      <p:sp>
        <p:nvSpPr>
          <p:cNvPr id="7" name="橢圓 6"/>
          <p:cNvSpPr/>
          <p:nvPr/>
        </p:nvSpPr>
        <p:spPr bwMode="auto">
          <a:xfrm>
            <a:off x="4625760" y="109384"/>
            <a:ext cx="4534668" cy="1743868"/>
          </a:xfrm>
          <a:prstGeom prst="ellipse">
            <a:avLst/>
          </a:prstGeom>
          <a:solidFill>
            <a:srgbClr val="0072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系統會自動將該比序成績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6858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換算成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『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全校排名百分比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』</a:t>
            </a:r>
          </a:p>
          <a:p>
            <a:pPr marL="0" marR="0" lvl="0" indent="0" algn="l" defTabSz="6858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百分比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小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者為優先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39674" y="3781622"/>
            <a:ext cx="1173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 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同學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247632" y="4298001"/>
            <a:ext cx="1173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 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同學</a:t>
            </a:r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077AF1F8-4A82-43A3-A813-CAAFB5D93291}"/>
              </a:ext>
            </a:extLst>
          </p:cNvPr>
          <p:cNvGrpSpPr/>
          <p:nvPr/>
        </p:nvGrpSpPr>
        <p:grpSpPr>
          <a:xfrm>
            <a:off x="247632" y="4684060"/>
            <a:ext cx="8854739" cy="1665330"/>
            <a:chOff x="247632" y="4684060"/>
            <a:chExt cx="8854739" cy="1665330"/>
          </a:xfrm>
        </p:grpSpPr>
        <p:pic>
          <p:nvPicPr>
            <p:cNvPr id="3" name="圖片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96" t="29931" b="39396"/>
            <a:stretch/>
          </p:blipFill>
          <p:spPr bwMode="auto">
            <a:xfrm>
              <a:off x="1150975" y="4684060"/>
              <a:ext cx="7951396" cy="1220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圖片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96" t="72301" b="19961"/>
            <a:stretch/>
          </p:blipFill>
          <p:spPr bwMode="auto">
            <a:xfrm>
              <a:off x="1152023" y="5888138"/>
              <a:ext cx="7950348" cy="316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文字方塊 12"/>
            <p:cNvSpPr txBox="1"/>
            <p:nvPr/>
          </p:nvSpPr>
          <p:spPr>
            <a:xfrm>
              <a:off x="247632" y="5533429"/>
              <a:ext cx="11773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A </a:t>
              </a:r>
              <a:r>
                <a:rPr kumimoji="0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同學</a:t>
              </a: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62350" y="5949280"/>
              <a:ext cx="12891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B </a:t>
              </a:r>
              <a:r>
                <a:rPr kumimoji="0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同學</a:t>
              </a:r>
            </a:p>
          </p:txBody>
        </p:sp>
      </p:grpSp>
      <p:sp>
        <p:nvSpPr>
          <p:cNvPr id="15" name="橢圓 14"/>
          <p:cNvSpPr/>
          <p:nvPr/>
        </p:nvSpPr>
        <p:spPr bwMode="auto">
          <a:xfrm>
            <a:off x="7523925" y="5017291"/>
            <a:ext cx="936104" cy="1295022"/>
          </a:xfrm>
          <a:prstGeom prst="ellipse">
            <a:avLst/>
          </a:prstGeom>
          <a:noFill/>
          <a:ln w="133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791A88E6-C4A1-4523-B6D8-199BF7DFB8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149" y="981318"/>
            <a:ext cx="829703" cy="1198461"/>
          </a:xfrm>
          <a:prstGeom prst="rect">
            <a:avLst/>
          </a:prstGeom>
          <a:effectLst/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ECD4F7F6-A249-40F2-B0C8-8CA7DA2D9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620" y="1487555"/>
            <a:ext cx="455990" cy="608771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7938D010-6C17-4B0B-A423-C7DBF2C2BF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62" b="100000" l="14425" r="62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32" r="10961"/>
          <a:stretch/>
        </p:blipFill>
        <p:spPr>
          <a:xfrm>
            <a:off x="4052411" y="1026241"/>
            <a:ext cx="969811" cy="1202591"/>
          </a:xfrm>
          <a:prstGeom prst="rect">
            <a:avLst/>
          </a:prstGeom>
          <a:effectLst/>
        </p:spPr>
      </p:pic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081D29FF-76C0-4734-861E-C6AE10FB19C8}"/>
              </a:ext>
            </a:extLst>
          </p:cNvPr>
          <p:cNvCxnSpPr/>
          <p:nvPr/>
        </p:nvCxnSpPr>
        <p:spPr bwMode="auto">
          <a:xfrm>
            <a:off x="3859615" y="4684060"/>
            <a:ext cx="2713863" cy="473132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B2294646-ED39-44A6-8EB6-D31654D7F135}"/>
              </a:ext>
            </a:extLst>
          </p:cNvPr>
          <p:cNvCxnSpPr>
            <a:cxnSpLocks/>
          </p:cNvCxnSpPr>
          <p:nvPr/>
        </p:nvCxnSpPr>
        <p:spPr bwMode="auto">
          <a:xfrm>
            <a:off x="5260313" y="4675316"/>
            <a:ext cx="1957063" cy="481876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A4A265E0-A81B-4CFF-A0ED-512ADE02E7B2}"/>
              </a:ext>
            </a:extLst>
          </p:cNvPr>
          <p:cNvCxnSpPr>
            <a:cxnSpLocks/>
          </p:cNvCxnSpPr>
          <p:nvPr/>
        </p:nvCxnSpPr>
        <p:spPr bwMode="auto">
          <a:xfrm>
            <a:off x="6681661" y="4631141"/>
            <a:ext cx="1217255" cy="571568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14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1" grpId="0"/>
      <p:bldP spid="12" grpId="0"/>
      <p:bldP spid="1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39552" y="22811"/>
            <a:ext cx="8229600" cy="852604"/>
          </a:xfrm>
        </p:spPr>
        <p:txBody>
          <a:bodyPr/>
          <a:lstStyle/>
          <a:p>
            <a:r>
              <a:rPr lang="zh-TW" altLang="en-US" dirty="0"/>
              <a:t>繁星推薦</a:t>
            </a:r>
            <a:r>
              <a:rPr lang="en-US" altLang="zh-TW" sz="3200" dirty="0"/>
              <a:t>-</a:t>
            </a:r>
            <a:r>
              <a:rPr lang="zh-TW" altLang="en-US" sz="3200" dirty="0"/>
              <a:t>重要日期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26249" t="17500" r="27267" b="11445"/>
          <a:stretch/>
        </p:blipFill>
        <p:spPr>
          <a:xfrm>
            <a:off x="755576" y="730429"/>
            <a:ext cx="8013576" cy="582004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595757"/>
            <a:ext cx="1440160" cy="194479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1000395"/>
            <a:ext cx="1292464" cy="153022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4570" y="2494465"/>
            <a:ext cx="1426588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7720" y="2913505"/>
            <a:ext cx="8229600" cy="1659640"/>
          </a:xfrm>
        </p:spPr>
        <p:txBody>
          <a:bodyPr/>
          <a:lstStyle/>
          <a:p>
            <a:r>
              <a:rPr lang="zh-TW" altLang="en-US" dirty="0"/>
              <a:t>請所有參與繁星的同學，事先與家長擬好有興趣就讀的學校和學群，</a:t>
            </a:r>
            <a:r>
              <a:rPr lang="zh-TW" altLang="en-US" b="1" dirty="0">
                <a:solidFill>
                  <a:srgbClr val="FF0000"/>
                </a:solidFill>
              </a:rPr>
              <a:t>務必先列好自己的志願序，勿在正式選填當下游移不決，影響其他人的時間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7170" name="Picture 2" descr="相關圖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0075"/>
            <a:ext cx="3549607" cy="2638004"/>
          </a:xfrm>
          <a:prstGeom prst="rect">
            <a:avLst/>
          </a:prstGeom>
          <a:noFill/>
        </p:spPr>
      </p:pic>
      <p:sp>
        <p:nvSpPr>
          <p:cNvPr id="4" name="內容版面配置區 1">
            <a:extLst>
              <a:ext uri="{FF2B5EF4-FFF2-40B4-BE49-F238E27FC236}">
                <a16:creationId xmlns:a16="http://schemas.microsoft.com/office/drawing/2014/main" id="{B0BC1EAE-0ED4-47F8-B0A4-22E7FC12EE86}"/>
              </a:ext>
            </a:extLst>
          </p:cNvPr>
          <p:cNvSpPr txBox="1">
            <a:spLocks/>
          </p:cNvSpPr>
          <p:nvPr/>
        </p:nvSpPr>
        <p:spPr>
          <a:xfrm>
            <a:off x="251520" y="4668571"/>
            <a:ext cx="8229600" cy="16596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marR="0" lvl="0" indent="-256032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zh-TW" altLang="zh-TW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微軟正黑體" panose="020B0604030504040204" pitchFamily="34" charset="-120"/>
                <a:cs typeface="+mn-cs"/>
              </a:rPr>
              <a:t>校內推薦名單經</a:t>
            </a:r>
            <a:r>
              <a:rPr kumimoji="0" lang="en-US" altLang="zh-TW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微軟正黑體" panose="020B0604030504040204" pitchFamily="34" charset="-120"/>
                <a:cs typeface="+mn-cs"/>
              </a:rPr>
              <a:t>3/2(</a:t>
            </a:r>
            <a:r>
              <a:rPr kumimoji="0" lang="zh-TW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微軟正黑體" panose="020B0604030504040204" pitchFamily="34" charset="-120"/>
                <a:cs typeface="+mn-cs"/>
              </a:rPr>
              <a:t>一</a:t>
            </a:r>
            <a:r>
              <a:rPr kumimoji="0" lang="en-US" altLang="zh-TW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/>
                <a:ea typeface="微軟正黑體" panose="020B0604030504040204" pitchFamily="34" charset="-120"/>
                <a:cs typeface="+mn-cs"/>
              </a:rPr>
              <a:t>正式選填</a:t>
            </a:r>
            <a:r>
              <a:rPr kumimoji="0" lang="zh-TW" altLang="zh-TW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/>
                <a:ea typeface="微軟正黑體" panose="020B0604030504040204" pitchFamily="34" charset="-120"/>
                <a:cs typeface="+mn-cs"/>
              </a:rPr>
              <a:t>後，為考量其他學生之權益，不得要求重新選填</a:t>
            </a:r>
            <a:r>
              <a:rPr kumimoji="0" lang="zh-TW" altLang="zh-TW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微軟正黑體" panose="020B0604030504040204" pitchFamily="34" charset="-120"/>
                <a:cs typeface="+mn-cs"/>
              </a:rPr>
              <a:t>，</a:t>
            </a:r>
            <a:r>
              <a:rPr kumimoji="0" lang="zh-TW" altLang="zh-TW" sz="27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微軟正黑體" panose="020B0604030504040204" pitchFamily="34" charset="-120"/>
                <a:cs typeface="+mn-cs"/>
              </a:rPr>
              <a:t>若放棄者應接受記警告乙支懲處，所餘缺額亦不遞補</a:t>
            </a:r>
            <a:r>
              <a:rPr kumimoji="0" lang="zh-TW" altLang="zh-TW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微軟正黑體" panose="020B0604030504040204" pitchFamily="34" charset="-120"/>
                <a:cs typeface="+mn-cs"/>
              </a:rPr>
              <a:t>。</a:t>
            </a:r>
            <a:endParaRPr kumimoji="0" lang="zh-TW" altLang="zh-TW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微軟正黑體" panose="020B0604030504040204" pitchFamily="34" charset="-120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endParaRPr kumimoji="0" lang="en-US" altLang="zh-TW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微軟正黑體" panose="020B0604030504040204" pitchFamily="34" charset="-120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endParaRPr kumimoji="0" lang="zh-TW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微軟正黑體" panose="020B0604030504040204" pitchFamily="34" charset="-120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75" y="1382697"/>
            <a:ext cx="9059863" cy="507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5184576" cy="114300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華康中特圓體(P)" pitchFamily="34" charset="-120"/>
                <a:ea typeface="華康中特圓體(P)" pitchFamily="34" charset="-120"/>
              </a:rPr>
              <a:t>多元入學</a:t>
            </a:r>
            <a:r>
              <a:rPr lang="en-US" altLang="zh-TW" sz="4400" dirty="0">
                <a:latin typeface="華康中特圓體(P)" pitchFamily="34" charset="-120"/>
                <a:ea typeface="華康中特圓體(P)" pitchFamily="34" charset="-120"/>
              </a:rPr>
              <a:t>-</a:t>
            </a:r>
            <a:r>
              <a:rPr lang="zh-TW" altLang="en-US" sz="4400" dirty="0">
                <a:latin typeface="華康中特圓體(P)" pitchFamily="34" charset="-120"/>
                <a:ea typeface="華康中特圓體(P)" pitchFamily="34" charset="-120"/>
              </a:rPr>
              <a:t>多元管道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11560" y="2708920"/>
            <a:ext cx="194421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      </a:t>
            </a:r>
            <a:r>
              <a:rPr lang="zh-TW" altLang="en-US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特殊選才</a:t>
            </a:r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378000" y="2251755"/>
            <a:ext cx="8388000" cy="23544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latinLnBrk="1">
              <a:spcBef>
                <a:spcPts val="1800"/>
              </a:spcBef>
              <a:buClr>
                <a:srgbClr val="0058DA"/>
              </a:buClr>
              <a:buFont typeface="Wingdings" panose="05000000000000000000" pitchFamily="2" charset="2"/>
              <a:buNone/>
              <a:defRPr/>
            </a:pPr>
            <a:r>
              <a:rPr lang="en-US" altLang="zh-TW" sz="6600" b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prstClr val="white"/>
                    </a:gs>
                    <a:gs pos="100000">
                      <a:srgbClr val="FFFF99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109</a:t>
            </a:r>
            <a:r>
              <a:rPr lang="zh-TW" altLang="en-US" sz="6600" b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prstClr val="white"/>
                    </a:gs>
                    <a:gs pos="100000">
                      <a:srgbClr val="FFFF99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學年</a:t>
            </a:r>
            <a:r>
              <a:rPr lang="zh-TW" altLang="en-US" sz="6600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prstClr val="white"/>
                    </a:gs>
                    <a:gs pos="100000">
                      <a:srgbClr val="FFFF99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度</a:t>
            </a:r>
            <a:endParaRPr lang="en-US" altLang="zh-TW" sz="6600" b="1" dirty="0">
              <a:ln>
                <a:solidFill>
                  <a:srgbClr val="002060"/>
                </a:solidFill>
              </a:ln>
              <a:gradFill>
                <a:gsLst>
                  <a:gs pos="0">
                    <a:prstClr val="white"/>
                  </a:gs>
                  <a:gs pos="100000">
                    <a:srgbClr val="FFFF99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 latinLnBrk="1">
              <a:spcBef>
                <a:spcPts val="1800"/>
              </a:spcBef>
              <a:buClr>
                <a:srgbClr val="0058DA"/>
              </a:buClr>
              <a:buFont typeface="Wingdings" panose="05000000000000000000" pitchFamily="2" charset="2"/>
              <a:buNone/>
              <a:defRPr/>
            </a:pPr>
            <a:r>
              <a:rPr lang="zh-TW" altLang="en-US" sz="6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大學個人申請</a:t>
            </a:r>
            <a:endParaRPr lang="en-US" altLang="zh-TW" sz="66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195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89A67B-B182-44F2-9E33-69A77AF082AE}" type="slidenum">
              <a:rPr lang="en-US" altLang="ko-KR">
                <a:solidFill>
                  <a:prstClr val="black"/>
                </a:solidFill>
                <a:cs typeface="Arial" charset="0"/>
              </a:rPr>
              <a:pPr/>
              <a:t>20</a:t>
            </a:fld>
            <a:endParaRPr lang="en-US" altLang="ko-KR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0"/>
          <p:cNvSpPr>
            <a:spLocks noGrp="1" noChangeArrowheads="1"/>
          </p:cNvSpPr>
          <p:nvPr>
            <p:ph type="title" idx="4294967295"/>
          </p:nvPr>
        </p:nvSpPr>
        <p:spPr>
          <a:xfrm>
            <a:off x="414338" y="74872"/>
            <a:ext cx="8315325" cy="769419"/>
          </a:xfrm>
        </p:spPr>
        <p:txBody>
          <a:bodyPr/>
          <a:lstStyle/>
          <a:p>
            <a:r>
              <a:rPr lang="zh-TW" altLang="en-US" sz="4400" dirty="0">
                <a:solidFill>
                  <a:srgbClr val="000066"/>
                </a:solidFill>
                <a:latin typeface="華康中特圓體(P)" pitchFamily="34" charset="-120"/>
                <a:ea typeface="華康中特圓體(P)" pitchFamily="34" charset="-120"/>
              </a:rPr>
              <a:t>個人申請</a:t>
            </a:r>
            <a:endParaRPr lang="zh-TW" altLang="en-US" sz="2600" dirty="0">
              <a:latin typeface="華康中圓體" pitchFamily="49" charset="-120"/>
              <a:ea typeface="華康中圓體" pitchFamily="49" charset="-120"/>
            </a:endParaRPr>
          </a:p>
        </p:txBody>
      </p:sp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431800" y="808450"/>
            <a:ext cx="8280400" cy="5795962"/>
            <a:chOff x="838200" y="1066800"/>
            <a:chExt cx="7464425" cy="5378450"/>
          </a:xfrm>
        </p:grpSpPr>
        <p:sp>
          <p:nvSpPr>
            <p:cNvPr id="10246" name="Rectangle 43"/>
            <p:cNvSpPr>
              <a:spLocks noChangeArrowheads="1"/>
            </p:cNvSpPr>
            <p:nvPr/>
          </p:nvSpPr>
          <p:spPr bwMode="auto">
            <a:xfrm>
              <a:off x="838200" y="1419225"/>
              <a:ext cx="7464425" cy="5026025"/>
            </a:xfrm>
            <a:prstGeom prst="rect">
              <a:avLst/>
            </a:prstGeom>
            <a:gradFill rotWithShape="1">
              <a:gsLst>
                <a:gs pos="0">
                  <a:srgbClr val="C7D6DF">
                    <a:alpha val="39000"/>
                  </a:srgbClr>
                </a:gs>
                <a:gs pos="100000">
                  <a:srgbClr val="FFFFFF">
                    <a:alpha val="37999"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1">
                <a:lnSpc>
                  <a:spcPct val="110000"/>
                </a:lnSpc>
                <a:buClr>
                  <a:srgbClr val="0058DA"/>
                </a:buClr>
              </a:pPr>
              <a:endParaRPr lang="ko-KR" altLang="en-US" b="1">
                <a:solidFill>
                  <a:prstClr val="black"/>
                </a:solidFill>
                <a:latin typeface="微軟正黑體" pitchFamily="34" charset="-120"/>
                <a:ea typeface="HY견고딕" pitchFamily="18" charset="-120"/>
                <a:cs typeface="Arial" charset="0"/>
              </a:endParaRPr>
            </a:p>
          </p:txBody>
        </p:sp>
        <p:sp>
          <p:nvSpPr>
            <p:cNvPr id="10247" name="Line 48"/>
            <p:cNvSpPr>
              <a:spLocks noChangeShapeType="1"/>
            </p:cNvSpPr>
            <p:nvPr/>
          </p:nvSpPr>
          <p:spPr bwMode="auto">
            <a:xfrm>
              <a:off x="847725" y="6400800"/>
              <a:ext cx="7454900" cy="0"/>
            </a:xfrm>
            <a:prstGeom prst="line">
              <a:avLst/>
            </a:prstGeom>
            <a:noFill/>
            <a:ln w="19050">
              <a:solidFill>
                <a:srgbClr val="447529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TW" altLang="en-US" sz="1300">
                <a:solidFill>
                  <a:srgbClr val="292929"/>
                </a:solidFill>
                <a:latin typeface="HY헤드라인M" pitchFamily="18" charset="-120"/>
              </a:endParaRPr>
            </a:p>
          </p:txBody>
        </p:sp>
        <p:sp>
          <p:nvSpPr>
            <p:cNvPr id="6" name="직사각형 13"/>
            <p:cNvSpPr/>
            <p:nvPr/>
          </p:nvSpPr>
          <p:spPr bwMode="auto">
            <a:xfrm>
              <a:off x="838200" y="1066800"/>
              <a:ext cx="7458701" cy="334403"/>
            </a:xfrm>
            <a:prstGeom prst="rect">
              <a:avLst/>
            </a:prstGeom>
            <a:gradFill>
              <a:gsLst>
                <a:gs pos="0">
                  <a:srgbClr val="92BC3E"/>
                </a:gs>
                <a:gs pos="50000">
                  <a:srgbClr val="3C6C03"/>
                </a:gs>
                <a:gs pos="51000">
                  <a:srgbClr val="305C00"/>
                </a:gs>
              </a:gsLst>
              <a:lin ang="534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lnSpc>
                  <a:spcPct val="110000"/>
                </a:lnSpc>
                <a:spcBef>
                  <a:spcPct val="50000"/>
                </a:spcBef>
                <a:buClr>
                  <a:srgbClr val="0058DA"/>
                </a:buClr>
                <a:buFont typeface="Wingdings" panose="05000000000000000000" pitchFamily="2" charset="2"/>
                <a:buChar char="§"/>
                <a:defRPr/>
              </a:pPr>
              <a:endParaRPr lang="ko-KR" altLang="en-US" dirty="0">
                <a:solidFill>
                  <a:prstClr val="white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</p:grpSp>
      <p:sp>
        <p:nvSpPr>
          <p:cNvPr id="9" name="文字方塊 6"/>
          <p:cNvSpPr txBox="1">
            <a:spLocks noChangeArrowheads="1"/>
          </p:cNvSpPr>
          <p:nvPr/>
        </p:nvSpPr>
        <p:spPr bwMode="auto">
          <a:xfrm>
            <a:off x="554831" y="1283971"/>
            <a:ext cx="8027988" cy="517680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6088" indent="-446088" fontAlgn="auto" latinLnBrk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58DA"/>
              </a:buClr>
              <a:buFont typeface="Wingdings" panose="05000000000000000000" pitchFamily="2" charset="2"/>
              <a:buChar char="n"/>
              <a:defRPr/>
            </a:pPr>
            <a:r>
              <a:rPr kumimoji="0" lang="zh-TW" altLang="en-US" sz="2400" b="1" dirty="0">
                <a:solidFill>
                  <a:srgbClr val="2C2C2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報名資格與限制</a:t>
            </a:r>
            <a:endParaRPr kumimoji="0" lang="en-US" altLang="zh-TW" sz="2400" b="1" dirty="0">
              <a:solidFill>
                <a:srgbClr val="2C2C2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12700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kumimoji="0" lang="zh-TW" altLang="en-US" sz="2200" b="1" dirty="0">
                <a:solidFill>
                  <a:srgbClr val="2C2C2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lang="en-US" altLang="zh-TW" sz="2200" dirty="0" smtClean="0"/>
              <a:t>109</a:t>
            </a:r>
            <a:r>
              <a:rPr lang="zh-TW" altLang="en-US" sz="2200" dirty="0" smtClean="0"/>
              <a:t>學年</a:t>
            </a:r>
            <a:r>
              <a:rPr lang="zh-TW" altLang="en-US" sz="2200" dirty="0"/>
              <a:t>度大學「繁星推薦」入學</a:t>
            </a:r>
            <a:r>
              <a:rPr lang="zh-TW" altLang="en-US" sz="2200" b="1" dirty="0">
                <a:solidFill>
                  <a:srgbClr val="C00000"/>
                </a:solidFill>
              </a:rPr>
              <a:t>第一類學群至第七類</a:t>
            </a:r>
            <a:endParaRPr lang="en-US" altLang="zh-TW" sz="22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</a:pPr>
            <a:r>
              <a:rPr lang="en-US" altLang="zh-TW" sz="2200" b="1" dirty="0">
                <a:solidFill>
                  <a:srgbClr val="C00000"/>
                </a:solidFill>
              </a:rPr>
              <a:t>     </a:t>
            </a:r>
            <a:r>
              <a:rPr lang="zh-TW" altLang="en-US" sz="2200" b="1" dirty="0">
                <a:solidFill>
                  <a:srgbClr val="C00000"/>
                </a:solidFill>
              </a:rPr>
              <a:t>      學群錄取生</a:t>
            </a:r>
            <a:r>
              <a:rPr lang="zh-TW" altLang="en-US" sz="2200" dirty="0">
                <a:solidFill>
                  <a:srgbClr val="C00000"/>
                </a:solidFill>
              </a:rPr>
              <a:t>，</a:t>
            </a:r>
            <a:r>
              <a:rPr lang="zh-TW" altLang="en-US" sz="2200" b="1" dirty="0">
                <a:solidFill>
                  <a:srgbClr val="C00000"/>
                </a:solidFill>
              </a:rPr>
              <a:t>一律不得參加「個人申請」報名</a:t>
            </a:r>
            <a:r>
              <a:rPr lang="zh-TW" altLang="en-US" sz="2200" dirty="0"/>
              <a:t>。</a:t>
            </a:r>
            <a:endParaRPr lang="en-US" altLang="zh-TW" sz="2200" dirty="0"/>
          </a:p>
          <a:p>
            <a:pPr marL="457200" indent="-188913">
              <a:lnSpc>
                <a:spcPct val="150000"/>
              </a:lnSpc>
              <a:spcBef>
                <a:spcPts val="600"/>
              </a:spcBef>
            </a:pPr>
            <a:r>
              <a:rPr lang="zh-TW" altLang="en-US" sz="2200" dirty="0"/>
              <a:t> </a:t>
            </a:r>
            <a:r>
              <a:rPr lang="en-US" altLang="zh-TW" sz="2200" dirty="0"/>
              <a:t>2.  </a:t>
            </a:r>
            <a:r>
              <a:rPr lang="zh-TW" altLang="en-US" sz="2200" dirty="0"/>
              <a:t>通過</a:t>
            </a:r>
            <a:r>
              <a:rPr lang="en-US" altLang="zh-TW" sz="2200" dirty="0" smtClean="0"/>
              <a:t>109</a:t>
            </a:r>
            <a:r>
              <a:rPr lang="zh-TW" altLang="en-US" sz="2200" dirty="0" smtClean="0"/>
              <a:t>學年</a:t>
            </a:r>
            <a:r>
              <a:rPr lang="zh-TW" altLang="en-US" sz="2200" dirty="0"/>
              <a:t>度大學「繁星推薦」入學第八類學群第一</a:t>
            </a:r>
            <a:endParaRPr lang="en-US" altLang="zh-TW" sz="2200" dirty="0"/>
          </a:p>
          <a:p>
            <a:pPr marL="457200" indent="-457200">
              <a:lnSpc>
                <a:spcPct val="150000"/>
              </a:lnSpc>
              <a:spcBef>
                <a:spcPts val="600"/>
              </a:spcBef>
            </a:pPr>
            <a:r>
              <a:rPr lang="zh-TW" altLang="en-US" sz="2200" dirty="0"/>
              <a:t>         階段篩選之考生，不得再報名同一所大學之醫學</a:t>
            </a:r>
            <a:r>
              <a:rPr lang="zh-TW" altLang="en-US" sz="2200" dirty="0" smtClean="0"/>
              <a:t>系或牙醫  </a:t>
            </a:r>
            <a:endParaRPr lang="en-US" altLang="zh-TW" sz="2200" dirty="0" smtClean="0"/>
          </a:p>
          <a:p>
            <a:pPr marL="457200" indent="-457200">
              <a:lnSpc>
                <a:spcPct val="150000"/>
              </a:lnSpc>
              <a:spcBef>
                <a:spcPts val="600"/>
              </a:spcBef>
            </a:pPr>
            <a:r>
              <a:rPr lang="zh-TW" altLang="en-US" sz="2200" dirty="0"/>
              <a:t> </a:t>
            </a:r>
            <a:r>
              <a:rPr lang="zh-TW" altLang="en-US" sz="2200" dirty="0" smtClean="0"/>
              <a:t>        學系。</a:t>
            </a:r>
            <a:endParaRPr lang="en-US" altLang="zh-TW" sz="2200" dirty="0"/>
          </a:p>
          <a:p>
            <a:pPr marL="90488" indent="-358775" eaLnBrk="1" latinLnBrk="1" hangingPunct="1">
              <a:lnSpc>
                <a:spcPct val="150000"/>
              </a:lnSpc>
              <a:spcBef>
                <a:spcPts val="600"/>
              </a:spcBef>
              <a:buClr>
                <a:srgbClr val="384DC0"/>
              </a:buClr>
            </a:pPr>
            <a:r>
              <a:rPr lang="zh-TW" altLang="en-US" sz="2200" dirty="0"/>
              <a:t>    </a:t>
            </a:r>
            <a:r>
              <a:rPr lang="en-US" altLang="zh-TW" sz="2200" dirty="0"/>
              <a:t>3. </a:t>
            </a:r>
            <a:r>
              <a:rPr kumimoji="0" lang="zh-TW" altLang="en-US" sz="22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「</a:t>
            </a:r>
            <a:r>
              <a:rPr kumimoji="0" lang="en-US" altLang="zh-TW" sz="22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109</a:t>
            </a:r>
            <a:r>
              <a:rPr kumimoji="0" lang="zh-TW" altLang="en-US" sz="22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學年</a:t>
            </a:r>
            <a:r>
              <a:rPr kumimoji="0" lang="zh-TW" altLang="en-US" sz="22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度大學辦理</a:t>
            </a:r>
            <a:r>
              <a:rPr kumimoji="0"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特殊選才招生計畫</a:t>
            </a:r>
            <a:r>
              <a:rPr kumimoji="0" lang="zh-TW" altLang="en-US" sz="22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」</a:t>
            </a:r>
            <a:r>
              <a:rPr kumimoji="0"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錄取且未依</a:t>
            </a:r>
            <a:endParaRPr kumimoji="0" lang="en-US" altLang="zh-TW" sz="22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90488" indent="-358775" eaLnBrk="1" latinLnBrk="1" hangingPunct="1">
              <a:lnSpc>
                <a:spcPct val="150000"/>
              </a:lnSpc>
              <a:spcBef>
                <a:spcPts val="600"/>
              </a:spcBef>
              <a:buClr>
                <a:srgbClr val="384DC0"/>
              </a:buClr>
              <a:buFont typeface="Wingdings" pitchFamily="2" charset="2"/>
              <a:buNone/>
            </a:pPr>
            <a:r>
              <a:rPr kumimoji="0"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    　限放棄入學資格之考生</a:t>
            </a:r>
            <a:r>
              <a:rPr kumimoji="0" lang="zh-TW" altLang="en-US" sz="2200" dirty="0">
                <a:solidFill>
                  <a:srgbClr val="2C2C2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，一律不得報名本學年度大學「</a:t>
            </a:r>
            <a:endParaRPr kumimoji="0" lang="en-US" altLang="zh-TW" sz="2200" dirty="0">
              <a:solidFill>
                <a:srgbClr val="2C2C2C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90488" indent="-358775" eaLnBrk="1" latinLnBrk="1" hangingPunct="1">
              <a:lnSpc>
                <a:spcPct val="150000"/>
              </a:lnSpc>
              <a:spcBef>
                <a:spcPts val="600"/>
              </a:spcBef>
              <a:buClr>
                <a:srgbClr val="384DC0"/>
              </a:buClr>
              <a:buFont typeface="Wingdings" pitchFamily="2" charset="2"/>
              <a:buNone/>
            </a:pPr>
            <a:r>
              <a:rPr kumimoji="0" lang="zh-TW" altLang="en-US" sz="2200" dirty="0">
                <a:solidFill>
                  <a:srgbClr val="2C2C2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　      個人申請」入學招生。</a:t>
            </a:r>
            <a:endParaRPr kumimoji="0" lang="en-US" altLang="zh-TW" sz="2200" dirty="0">
              <a:solidFill>
                <a:srgbClr val="2C2C2C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0"/>
          <p:cNvSpPr>
            <a:spLocks noGrp="1" noChangeArrowheads="1"/>
          </p:cNvSpPr>
          <p:nvPr>
            <p:ph type="title" idx="4294967295"/>
          </p:nvPr>
        </p:nvSpPr>
        <p:spPr>
          <a:xfrm>
            <a:off x="414338" y="74872"/>
            <a:ext cx="8315325" cy="769419"/>
          </a:xfrm>
        </p:spPr>
        <p:txBody>
          <a:bodyPr/>
          <a:lstStyle/>
          <a:p>
            <a:r>
              <a:rPr lang="zh-TW" altLang="en-US" sz="4400" dirty="0">
                <a:solidFill>
                  <a:srgbClr val="000066"/>
                </a:solidFill>
                <a:latin typeface="華康中特圓體(P)" pitchFamily="34" charset="-120"/>
                <a:ea typeface="華康中特圓體(P)" pitchFamily="34" charset="-120"/>
              </a:rPr>
              <a:t>個人申請</a:t>
            </a:r>
            <a:endParaRPr lang="zh-TW" altLang="en-US" sz="2600" dirty="0">
              <a:latin typeface="華康中圓體" pitchFamily="49" charset="-120"/>
              <a:ea typeface="華康中圓體" pitchFamily="49" charset="-120"/>
            </a:endParaRPr>
          </a:p>
        </p:txBody>
      </p:sp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431800" y="931863"/>
            <a:ext cx="8280400" cy="5795962"/>
            <a:chOff x="838200" y="1066800"/>
            <a:chExt cx="7464425" cy="5378450"/>
          </a:xfrm>
        </p:grpSpPr>
        <p:sp>
          <p:nvSpPr>
            <p:cNvPr id="10246" name="Rectangle 43"/>
            <p:cNvSpPr>
              <a:spLocks noChangeArrowheads="1"/>
            </p:cNvSpPr>
            <p:nvPr/>
          </p:nvSpPr>
          <p:spPr bwMode="auto">
            <a:xfrm>
              <a:off x="838200" y="1419225"/>
              <a:ext cx="7464425" cy="5026025"/>
            </a:xfrm>
            <a:prstGeom prst="rect">
              <a:avLst/>
            </a:prstGeom>
            <a:gradFill rotWithShape="1">
              <a:gsLst>
                <a:gs pos="0">
                  <a:srgbClr val="C7D6DF">
                    <a:alpha val="39000"/>
                  </a:srgbClr>
                </a:gs>
                <a:gs pos="100000">
                  <a:srgbClr val="FFFFFF">
                    <a:alpha val="37999"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1">
                <a:lnSpc>
                  <a:spcPct val="110000"/>
                </a:lnSpc>
                <a:buClr>
                  <a:srgbClr val="0058DA"/>
                </a:buClr>
              </a:pPr>
              <a:endParaRPr lang="ko-KR" altLang="en-US" b="1">
                <a:solidFill>
                  <a:prstClr val="black"/>
                </a:solidFill>
                <a:latin typeface="微軟正黑體" pitchFamily="34" charset="-120"/>
                <a:ea typeface="HY견고딕" pitchFamily="18" charset="-120"/>
                <a:cs typeface="Arial" charset="0"/>
              </a:endParaRPr>
            </a:p>
          </p:txBody>
        </p:sp>
        <p:sp>
          <p:nvSpPr>
            <p:cNvPr id="10247" name="Line 48"/>
            <p:cNvSpPr>
              <a:spLocks noChangeShapeType="1"/>
            </p:cNvSpPr>
            <p:nvPr/>
          </p:nvSpPr>
          <p:spPr bwMode="auto">
            <a:xfrm>
              <a:off x="847725" y="6400800"/>
              <a:ext cx="7454900" cy="0"/>
            </a:xfrm>
            <a:prstGeom prst="line">
              <a:avLst/>
            </a:prstGeom>
            <a:noFill/>
            <a:ln w="19050">
              <a:solidFill>
                <a:srgbClr val="447529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TW" altLang="en-US" sz="1300">
                <a:solidFill>
                  <a:srgbClr val="292929"/>
                </a:solidFill>
                <a:latin typeface="HY헤드라인M" pitchFamily="18" charset="-120"/>
              </a:endParaRPr>
            </a:p>
          </p:txBody>
        </p:sp>
        <p:sp>
          <p:nvSpPr>
            <p:cNvPr id="6" name="직사각형 13"/>
            <p:cNvSpPr/>
            <p:nvPr/>
          </p:nvSpPr>
          <p:spPr bwMode="auto">
            <a:xfrm>
              <a:off x="838200" y="1066800"/>
              <a:ext cx="7458701" cy="334403"/>
            </a:xfrm>
            <a:prstGeom prst="rect">
              <a:avLst/>
            </a:prstGeom>
            <a:gradFill>
              <a:gsLst>
                <a:gs pos="0">
                  <a:srgbClr val="92BC3E"/>
                </a:gs>
                <a:gs pos="50000">
                  <a:srgbClr val="3C6C03"/>
                </a:gs>
                <a:gs pos="51000">
                  <a:srgbClr val="305C00"/>
                </a:gs>
              </a:gsLst>
              <a:lin ang="534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lnSpc>
                  <a:spcPct val="110000"/>
                </a:lnSpc>
                <a:spcBef>
                  <a:spcPct val="50000"/>
                </a:spcBef>
                <a:buClr>
                  <a:srgbClr val="0058DA"/>
                </a:buClr>
                <a:buFont typeface="Wingdings" panose="05000000000000000000" pitchFamily="2" charset="2"/>
                <a:buChar char="§"/>
                <a:defRPr/>
              </a:pPr>
              <a:endParaRPr lang="ko-KR" altLang="en-US" dirty="0">
                <a:solidFill>
                  <a:prstClr val="white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</p:grpSp>
      <p:sp>
        <p:nvSpPr>
          <p:cNvPr id="9" name="文字方塊 6"/>
          <p:cNvSpPr txBox="1">
            <a:spLocks noChangeArrowheads="1"/>
          </p:cNvSpPr>
          <p:nvPr/>
        </p:nvSpPr>
        <p:spPr bwMode="auto">
          <a:xfrm>
            <a:off x="539552" y="1556792"/>
            <a:ext cx="8027988" cy="461363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endParaRPr kumimoji="0" lang="en-US" altLang="zh-TW" sz="2400" b="1" dirty="0">
              <a:solidFill>
                <a:srgbClr val="2C2C2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46088" indent="-446088" fontAlgn="auto" latinLnBrk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58DA"/>
              </a:buClr>
              <a:buFont typeface="Wingdings" panose="05000000000000000000" pitchFamily="2" charset="2"/>
              <a:buChar char="n"/>
              <a:defRPr/>
            </a:pPr>
            <a:r>
              <a:rPr kumimoji="0" lang="zh-TW" altLang="en-US" sz="2400" b="1" dirty="0">
                <a:solidFill>
                  <a:srgbClr val="2C2C2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報名費</a:t>
            </a:r>
            <a:endParaRPr kumimoji="0" lang="en-US" altLang="zh-TW" sz="2400" b="1" dirty="0">
              <a:solidFill>
                <a:srgbClr val="2C2C2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742950" lvl="1" indent="-285750" fontAlgn="auto" latinLnBrk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58DA"/>
              </a:buClr>
              <a:buFont typeface="Arial" panose="020B0604020202020204" pitchFamily="34" charset="0"/>
              <a:buChar char="•"/>
              <a:defRPr/>
            </a:pPr>
            <a:r>
              <a:rPr kumimoji="0"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考生每申請一校系</a:t>
            </a:r>
            <a:r>
              <a:rPr kumimoji="0" lang="en-US" altLang="zh-TW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100</a:t>
            </a:r>
            <a:r>
              <a:rPr kumimoji="0"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</a:t>
            </a:r>
            <a:r>
              <a:rPr kumimoji="0" lang="en-US" altLang="zh-TW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</a:t>
            </a:r>
            <a:r>
              <a:rPr kumimoji="0" lang="en-US" altLang="zh-TW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kumimoji="0"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校系為限</a:t>
            </a:r>
            <a:r>
              <a:rPr kumimoji="0" lang="en-US" altLang="zh-TW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742950" lvl="1" indent="-285750" fontAlgn="auto" latinLnBrk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58DA"/>
              </a:buClr>
              <a:buFont typeface="Arial" panose="020B0604020202020204" pitchFamily="34" charset="0"/>
              <a:buChar char="•"/>
              <a:defRPr/>
            </a:pPr>
            <a:r>
              <a:rPr kumimoji="0" lang="zh-TW" altLang="zh-TW" sz="2000" spc="-1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低收入戶考生：全免優待</a:t>
            </a:r>
            <a:r>
              <a:rPr kumimoji="0" lang="zh-TW" altLang="en-US" sz="2000" spc="-1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；</a:t>
            </a:r>
            <a:endParaRPr kumimoji="0" lang="en-US" altLang="zh-TW" sz="2000" spc="-15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742950" lvl="1" indent="-285750" fontAlgn="auto" latinLnBrk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58DA"/>
              </a:buClr>
              <a:buFont typeface="Arial" panose="020B0604020202020204" pitchFamily="34" charset="0"/>
              <a:buChar char="•"/>
              <a:defRPr/>
            </a:pPr>
            <a:r>
              <a:rPr kumimoji="0" lang="zh-TW" altLang="zh-TW" sz="2000" spc="-1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中低收入戶考生：</a:t>
            </a:r>
            <a:r>
              <a:rPr kumimoji="0" lang="zh-TW" altLang="en-US" sz="2000" spc="-1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每申請一校系</a:t>
            </a:r>
            <a:r>
              <a:rPr kumimoji="0" lang="zh-TW" altLang="zh-TW" sz="2000" spc="-1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新臺幣</a:t>
            </a:r>
            <a:r>
              <a:rPr kumimoji="0" lang="en-US" altLang="zh-TW" sz="2000" spc="-1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40</a:t>
            </a:r>
            <a:r>
              <a:rPr kumimoji="0" lang="zh-TW" altLang="zh-TW" sz="2000" spc="-1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元整</a:t>
            </a:r>
            <a:endParaRPr kumimoji="0" lang="en-US" altLang="zh-TW" sz="2000" dirty="0">
              <a:solidFill>
                <a:srgbClr val="2C2C2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46088" indent="-446088" fontAlgn="auto" latinLnBrk="1">
              <a:lnSpc>
                <a:spcPts val="0"/>
              </a:lnSpc>
              <a:spcBef>
                <a:spcPts val="600"/>
              </a:spcBef>
              <a:spcAft>
                <a:spcPts val="0"/>
              </a:spcAft>
              <a:buClr>
                <a:srgbClr val="0058DA"/>
              </a:buClr>
              <a:buFont typeface="Wingdings" panose="05000000000000000000" pitchFamily="2" charset="2"/>
              <a:buChar char="n"/>
              <a:defRPr/>
            </a:pPr>
            <a:endParaRPr kumimoji="0" lang="en-US" altLang="zh-TW" sz="800" dirty="0">
              <a:solidFill>
                <a:srgbClr val="2C2C2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46088" indent="-446088" fontAlgn="auto" latinLnBrk="1">
              <a:lnSpc>
                <a:spcPts val="3000"/>
              </a:lnSpc>
              <a:spcBef>
                <a:spcPts val="1800"/>
              </a:spcBef>
              <a:spcAft>
                <a:spcPts val="0"/>
              </a:spcAft>
              <a:buClr>
                <a:srgbClr val="0058DA"/>
              </a:buClr>
              <a:buFont typeface="Wingdings" panose="05000000000000000000" pitchFamily="2" charset="2"/>
              <a:buChar char="n"/>
              <a:defRPr/>
            </a:pPr>
            <a:r>
              <a:rPr kumimoji="0" lang="zh-TW" altLang="en-US" sz="2400" b="1" dirty="0">
                <a:solidFill>
                  <a:srgbClr val="2C2C2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重要注意</a:t>
            </a:r>
            <a:r>
              <a:rPr kumimoji="0" lang="zh-TW" altLang="en-US" dirty="0">
                <a:solidFill>
                  <a:srgbClr val="2C2C2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kumimoji="0" lang="zh-TW" altLang="en-US" dirty="0">
                <a:solidFill>
                  <a:srgbClr val="2C2C2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200" b="1" dirty="0">
                <a:solidFill>
                  <a:srgbClr val="C00000"/>
                </a:solidFill>
                <a:latin typeface="+mj-ea"/>
                <a:ea typeface="+mj-ea"/>
              </a:rPr>
              <a:t>報名時，應審慎考量所申請之校系第二階段指定項目甄試日期重疊情形。</a:t>
            </a:r>
          </a:p>
          <a:p>
            <a:pPr marL="446088" indent="-446088" fontAlgn="auto" latinLnBrk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0058DA"/>
              </a:buClr>
              <a:buFont typeface="Wingdings" panose="05000000000000000000" pitchFamily="2" charset="2"/>
              <a:buChar char="n"/>
              <a:defRPr/>
            </a:pPr>
            <a:endParaRPr kumimoji="0" lang="en-US" altLang="zh-TW" sz="2000" dirty="0">
              <a:solidFill>
                <a:srgbClr val="2C2C2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6EB0F7C-A6A8-4651-8AA2-55A5130B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62BC-15E0-41FF-B671-6113D7B55C0C}" type="slidenum">
              <a:rPr lang="en-US" altLang="ko-KR" smtClean="0">
                <a:solidFill>
                  <a:prstClr val="black"/>
                </a:solidFill>
              </a:rPr>
              <a:pPr/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194E7E4-FE8A-41A9-82B0-CD9AD1F3609C}"/>
              </a:ext>
            </a:extLst>
          </p:cNvPr>
          <p:cNvSpPr txBox="1"/>
          <p:nvPr/>
        </p:nvSpPr>
        <p:spPr>
          <a:xfrm>
            <a:off x="0" y="116632"/>
            <a:ext cx="4968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華康中特圓體(P)" pitchFamily="34" charset="-120"/>
                <a:ea typeface="華康中特圓體(P)" pitchFamily="34" charset="-120"/>
                <a:cs typeface="+mn-cs"/>
              </a:rPr>
              <a:t>個人申請</a:t>
            </a:r>
            <a:r>
              <a:rPr kumimoji="1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</a:rPr>
              <a:t>-</a:t>
            </a:r>
            <a:r>
              <a:rPr kumimoji="1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</a:rPr>
              <a:t>甄試方式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l="768" t="13643" r="1768" b="28197"/>
          <a:stretch/>
        </p:blipFill>
        <p:spPr>
          <a:xfrm>
            <a:off x="129416" y="1628800"/>
            <a:ext cx="9014584" cy="306965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628800"/>
            <a:ext cx="1473995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3972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2051720" y="1045232"/>
            <a:ext cx="4106485" cy="55399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2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    </a:t>
            </a:r>
            <a:r>
              <a:rPr lang="en-US" altLang="zh-TW" sz="30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1.</a:t>
            </a:r>
            <a:r>
              <a:rPr lang="zh-TW" altLang="en-US" sz="30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</a:rPr>
              <a:t>檢定</a:t>
            </a:r>
            <a:r>
              <a:rPr kumimoji="1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  <a:sym typeface="Wingdings" panose="05000000000000000000" pitchFamily="2" charset="2"/>
              </a:rPr>
              <a:t></a:t>
            </a: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  <a:sym typeface="Wingdings" panose="05000000000000000000" pitchFamily="2" charset="2"/>
              </a:rPr>
              <a:t>篩選</a:t>
            </a:r>
            <a:r>
              <a:rPr lang="zh-TW" altLang="en-US" sz="30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  <a:sym typeface="Wingdings" panose="05000000000000000000" pitchFamily="2" charset="2"/>
              </a:rPr>
              <a:t>倍率</a:t>
            </a:r>
            <a:endParaRPr kumimoji="1" lang="zh-TW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華康中圓體" pitchFamily="49" charset="-120"/>
              <a:ea typeface="華康中圓體" pitchFamily="49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0964" y="0"/>
            <a:ext cx="52870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華康中特圓體(P)" pitchFamily="34" charset="-120"/>
                <a:ea typeface="華康中特圓體(P)" pitchFamily="34" charset="-120"/>
                <a:cs typeface="+mn-cs"/>
              </a:rPr>
              <a:t>個人申請</a:t>
            </a:r>
            <a:r>
              <a:rPr kumimoji="1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</a:rPr>
              <a:t>-</a:t>
            </a:r>
            <a:r>
              <a:rPr kumimoji="1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</a:rPr>
              <a:t>甄試方式 </a:t>
            </a:r>
            <a:r>
              <a:rPr kumimoji="1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</a:rPr>
              <a:t>1</a:t>
            </a:r>
            <a:endParaRPr kumimoji="1" lang="zh-TW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中圓體" pitchFamily="49" charset="-120"/>
              <a:ea typeface="華康中圓體" pitchFamily="49" charset="-120"/>
              <a:cs typeface="+mn-cs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3"/>
          <a:srcRect l="752" t="12368" r="20967" b="15477"/>
          <a:stretch/>
        </p:blipFill>
        <p:spPr>
          <a:xfrm>
            <a:off x="251520" y="2276872"/>
            <a:ext cx="8610620" cy="4168913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1693306"/>
            <a:ext cx="936104" cy="2815816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366" y="1716787"/>
            <a:ext cx="972108" cy="2815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3923928" y="1804030"/>
            <a:ext cx="5651500" cy="3593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38163" indent="-538163" algn="just" eaLnBrk="0" hangingPunct="0">
              <a:spcAft>
                <a:spcPts val="300"/>
              </a:spcAft>
              <a:defRPr/>
            </a:pPr>
            <a:r>
              <a:rPr lang="zh-TW" altLang="en-US" sz="20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</a:t>
            </a:r>
            <a:r>
              <a:rPr lang="zh-TW" altLang="en-US" sz="30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例：有</a:t>
            </a:r>
            <a:r>
              <a:rPr lang="en-US" altLang="zh-TW" sz="4000" b="1" dirty="0">
                <a:solidFill>
                  <a:schemeClr val="accent4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600</a:t>
            </a:r>
            <a:r>
              <a:rPr lang="zh-TW" altLang="en-US" sz="30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人通過檢定篩選</a:t>
            </a:r>
            <a:endParaRPr lang="en-US" altLang="zh-TW" sz="3000" b="1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538163" indent="-538163" algn="just" eaLnBrk="0" hangingPunct="0">
              <a:spcAft>
                <a:spcPts val="300"/>
              </a:spcAft>
              <a:defRPr/>
            </a:pPr>
            <a:endParaRPr lang="en-US" altLang="zh-TW" sz="3000" b="1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eaLnBrk="0" hangingPunct="0">
              <a:spcAft>
                <a:spcPts val="300"/>
              </a:spcAft>
              <a:defRPr/>
            </a:pPr>
            <a:endParaRPr lang="en-US" altLang="zh-TW" sz="2000" b="1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534988" lvl="1" indent="-342900" eaLnBrk="0" hangingPunct="0">
              <a:spcAft>
                <a:spcPts val="300"/>
              </a:spcAft>
              <a:buFont typeface="Wingdings" pitchFamily="2" charset="2"/>
              <a:buAutoNum type="circleNumWdWhitePlain"/>
              <a:defRPr/>
            </a:pPr>
            <a:r>
              <a:rPr lang="zh-TW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自然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級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分：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16*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64</a:t>
            </a:r>
          </a:p>
          <a:p>
            <a:pPr marL="534988" lvl="1" indent="-342900" eaLnBrk="0" hangingPunct="0">
              <a:spcAft>
                <a:spcPts val="300"/>
              </a:spcAft>
              <a:buFont typeface="Wingdings" pitchFamily="2" charset="2"/>
              <a:buAutoNum type="circleNumWdWhitePlain"/>
              <a:defRPr/>
            </a:pPr>
            <a:endParaRPr lang="en-US" altLang="zh-TW" sz="2400" dirty="0">
              <a:solidFill>
                <a:srgbClr val="0000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534988" lvl="1" indent="-342900" eaLnBrk="0" hangingPunct="0">
              <a:spcAft>
                <a:spcPts val="300"/>
              </a:spcAft>
              <a:buFont typeface="Wingdings" pitchFamily="2" charset="2"/>
              <a:buAutoNum type="circleNumWdWhitePlain"/>
              <a:defRPr/>
            </a:pPr>
            <a:r>
              <a:rPr lang="zh-TW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國文級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分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16*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48</a:t>
            </a:r>
          </a:p>
          <a:p>
            <a:pPr marL="534988" lvl="1" indent="-342900" eaLnBrk="0" hangingPunct="0">
              <a:spcAft>
                <a:spcPts val="300"/>
              </a:spcAft>
              <a:buFont typeface="Wingdings" pitchFamily="2" charset="2"/>
              <a:buAutoNum type="circleNumWdWhitePlain"/>
              <a:defRPr/>
            </a:pPr>
            <a:endParaRPr lang="en-US" altLang="zh-TW" sz="2400" dirty="0">
              <a:solidFill>
                <a:srgbClr val="0000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192088" lvl="1" eaLnBrk="0" hangingPunct="0">
              <a:spcAft>
                <a:spcPts val="300"/>
              </a:spcAft>
              <a:defRPr/>
            </a:pPr>
            <a:r>
              <a:rPr lang="zh-TW" altLang="en-US" sz="2400" dirty="0" smtClean="0">
                <a:ln w="0"/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③英文級分</a:t>
            </a:r>
            <a:r>
              <a:rPr lang="en-US" altLang="zh-TW" sz="2400" dirty="0" smtClean="0">
                <a:ln w="0"/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2400" dirty="0" smtClean="0">
                <a:ln w="0"/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n w="0"/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16</a:t>
            </a:r>
            <a:r>
              <a:rPr lang="en-US" altLang="zh-TW" sz="2400" dirty="0" smtClean="0"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*</a:t>
            </a:r>
            <a:r>
              <a:rPr lang="en-US" altLang="zh-TW" sz="2400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2.5</a:t>
            </a:r>
            <a:r>
              <a:rPr lang="zh-TW" altLang="en-US" sz="2400" dirty="0" smtClean="0"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＝</a:t>
            </a:r>
            <a:r>
              <a:rPr lang="en-US" altLang="zh-TW" sz="2400" dirty="0" smtClean="0"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40</a:t>
            </a:r>
            <a:endParaRPr lang="en-US" altLang="zh-TW" sz="2400" dirty="0">
              <a:ln w="0"/>
              <a:solidFill>
                <a:schemeClr val="tx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手繪多邊形 7"/>
          <p:cNvSpPr/>
          <p:nvPr/>
        </p:nvSpPr>
        <p:spPr>
          <a:xfrm rot="5400000">
            <a:off x="5948902" y="3746225"/>
            <a:ext cx="287338" cy="490537"/>
          </a:xfrm>
          <a:custGeom>
            <a:avLst/>
            <a:gdLst>
              <a:gd name="connsiteX0" fmla="*/ 0 w 419642"/>
              <a:gd name="connsiteY0" fmla="*/ 98180 h 490902"/>
              <a:gd name="connsiteX1" fmla="*/ 209821 w 419642"/>
              <a:gd name="connsiteY1" fmla="*/ 98180 h 490902"/>
              <a:gd name="connsiteX2" fmla="*/ 209821 w 419642"/>
              <a:gd name="connsiteY2" fmla="*/ 0 h 490902"/>
              <a:gd name="connsiteX3" fmla="*/ 419642 w 419642"/>
              <a:gd name="connsiteY3" fmla="*/ 245451 h 490902"/>
              <a:gd name="connsiteX4" fmla="*/ 209821 w 419642"/>
              <a:gd name="connsiteY4" fmla="*/ 490902 h 490902"/>
              <a:gd name="connsiteX5" fmla="*/ 209821 w 419642"/>
              <a:gd name="connsiteY5" fmla="*/ 392722 h 490902"/>
              <a:gd name="connsiteX6" fmla="*/ 0 w 419642"/>
              <a:gd name="connsiteY6" fmla="*/ 392722 h 490902"/>
              <a:gd name="connsiteX7" fmla="*/ 0 w 419642"/>
              <a:gd name="connsiteY7" fmla="*/ 98180 h 49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642" h="490902">
                <a:moveTo>
                  <a:pt x="0" y="98180"/>
                </a:moveTo>
                <a:lnTo>
                  <a:pt x="209821" y="98180"/>
                </a:lnTo>
                <a:lnTo>
                  <a:pt x="209821" y="0"/>
                </a:lnTo>
                <a:lnTo>
                  <a:pt x="419642" y="245451"/>
                </a:lnTo>
                <a:lnTo>
                  <a:pt x="209821" y="490902"/>
                </a:lnTo>
                <a:lnTo>
                  <a:pt x="209821" y="392722"/>
                </a:lnTo>
                <a:lnTo>
                  <a:pt x="0" y="392722"/>
                </a:lnTo>
                <a:lnTo>
                  <a:pt x="0" y="9818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98180" rIns="125893" bIns="98180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zh-TW" altLang="en-US" sz="16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手繪多邊形 8"/>
          <p:cNvSpPr/>
          <p:nvPr/>
        </p:nvSpPr>
        <p:spPr>
          <a:xfrm rot="5400000">
            <a:off x="6011963" y="4486978"/>
            <a:ext cx="287337" cy="490537"/>
          </a:xfrm>
          <a:custGeom>
            <a:avLst/>
            <a:gdLst>
              <a:gd name="connsiteX0" fmla="*/ 0 w 419642"/>
              <a:gd name="connsiteY0" fmla="*/ 98180 h 490902"/>
              <a:gd name="connsiteX1" fmla="*/ 209821 w 419642"/>
              <a:gd name="connsiteY1" fmla="*/ 98180 h 490902"/>
              <a:gd name="connsiteX2" fmla="*/ 209821 w 419642"/>
              <a:gd name="connsiteY2" fmla="*/ 0 h 490902"/>
              <a:gd name="connsiteX3" fmla="*/ 419642 w 419642"/>
              <a:gd name="connsiteY3" fmla="*/ 245451 h 490902"/>
              <a:gd name="connsiteX4" fmla="*/ 209821 w 419642"/>
              <a:gd name="connsiteY4" fmla="*/ 490902 h 490902"/>
              <a:gd name="connsiteX5" fmla="*/ 209821 w 419642"/>
              <a:gd name="connsiteY5" fmla="*/ 392722 h 490902"/>
              <a:gd name="connsiteX6" fmla="*/ 0 w 419642"/>
              <a:gd name="connsiteY6" fmla="*/ 392722 h 490902"/>
              <a:gd name="connsiteX7" fmla="*/ 0 w 419642"/>
              <a:gd name="connsiteY7" fmla="*/ 98180 h 49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642" h="490902">
                <a:moveTo>
                  <a:pt x="0" y="98180"/>
                </a:moveTo>
                <a:lnTo>
                  <a:pt x="209821" y="98180"/>
                </a:lnTo>
                <a:lnTo>
                  <a:pt x="209821" y="0"/>
                </a:lnTo>
                <a:lnTo>
                  <a:pt x="419642" y="245451"/>
                </a:lnTo>
                <a:lnTo>
                  <a:pt x="209821" y="490902"/>
                </a:lnTo>
                <a:lnTo>
                  <a:pt x="209821" y="392722"/>
                </a:lnTo>
                <a:lnTo>
                  <a:pt x="0" y="392722"/>
                </a:lnTo>
                <a:lnTo>
                  <a:pt x="0" y="9818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98180" rIns="125893" bIns="98180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zh-TW" altLang="en-US" sz="1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675FCD26-70C3-4495-8AC5-3749CBFC4D52}"/>
              </a:ext>
            </a:extLst>
          </p:cNvPr>
          <p:cNvSpPr txBox="1"/>
          <p:nvPr/>
        </p:nvSpPr>
        <p:spPr>
          <a:xfrm>
            <a:off x="107504" y="1047838"/>
            <a:ext cx="877676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</a:rPr>
              <a:t>2. </a:t>
            </a:r>
            <a:r>
              <a: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</a:rPr>
              <a:t>倍率篩選</a:t>
            </a:r>
            <a:r>
              <a: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</a:rPr>
              <a:t>：由</a:t>
            </a:r>
            <a:r>
              <a: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</a:rPr>
              <a:t>倍率高</a:t>
            </a:r>
            <a:r>
              <a: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</a:rPr>
              <a:t>者篩選至</a:t>
            </a:r>
            <a:r>
              <a: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</a:rPr>
              <a:t>倍率低</a:t>
            </a:r>
            <a:r>
              <a: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</a:rPr>
              <a:t>者，以篩選出參加第二階段甄試人數</a:t>
            </a:r>
          </a:p>
        </p:txBody>
      </p:sp>
      <p:sp>
        <p:nvSpPr>
          <p:cNvPr id="25" name="手繪多邊形 7">
            <a:extLst>
              <a:ext uri="{FF2B5EF4-FFF2-40B4-BE49-F238E27FC236}">
                <a16:creationId xmlns:a16="http://schemas.microsoft.com/office/drawing/2014/main" id="{98907EA6-467B-4391-A835-4B0247A03C95}"/>
              </a:ext>
            </a:extLst>
          </p:cNvPr>
          <p:cNvSpPr/>
          <p:nvPr/>
        </p:nvSpPr>
        <p:spPr>
          <a:xfrm rot="5400000">
            <a:off x="5897735" y="2679329"/>
            <a:ext cx="287338" cy="490537"/>
          </a:xfrm>
          <a:custGeom>
            <a:avLst/>
            <a:gdLst>
              <a:gd name="connsiteX0" fmla="*/ 0 w 419642"/>
              <a:gd name="connsiteY0" fmla="*/ 98180 h 490902"/>
              <a:gd name="connsiteX1" fmla="*/ 209821 w 419642"/>
              <a:gd name="connsiteY1" fmla="*/ 98180 h 490902"/>
              <a:gd name="connsiteX2" fmla="*/ 209821 w 419642"/>
              <a:gd name="connsiteY2" fmla="*/ 0 h 490902"/>
              <a:gd name="connsiteX3" fmla="*/ 419642 w 419642"/>
              <a:gd name="connsiteY3" fmla="*/ 245451 h 490902"/>
              <a:gd name="connsiteX4" fmla="*/ 209821 w 419642"/>
              <a:gd name="connsiteY4" fmla="*/ 490902 h 490902"/>
              <a:gd name="connsiteX5" fmla="*/ 209821 w 419642"/>
              <a:gd name="connsiteY5" fmla="*/ 392722 h 490902"/>
              <a:gd name="connsiteX6" fmla="*/ 0 w 419642"/>
              <a:gd name="connsiteY6" fmla="*/ 392722 h 490902"/>
              <a:gd name="connsiteX7" fmla="*/ 0 w 419642"/>
              <a:gd name="connsiteY7" fmla="*/ 98180 h 49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642" h="490902">
                <a:moveTo>
                  <a:pt x="0" y="98180"/>
                </a:moveTo>
                <a:lnTo>
                  <a:pt x="209821" y="98180"/>
                </a:lnTo>
                <a:lnTo>
                  <a:pt x="209821" y="0"/>
                </a:lnTo>
                <a:lnTo>
                  <a:pt x="419642" y="245451"/>
                </a:lnTo>
                <a:lnTo>
                  <a:pt x="209821" y="490902"/>
                </a:lnTo>
                <a:lnTo>
                  <a:pt x="209821" y="392722"/>
                </a:lnTo>
                <a:lnTo>
                  <a:pt x="0" y="392722"/>
                </a:lnTo>
                <a:lnTo>
                  <a:pt x="0" y="9818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98180" rIns="125893" bIns="98180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zh-TW" altLang="en-US" sz="16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61925A2F-5496-4E3A-A474-D00EE1AA4F8A}"/>
              </a:ext>
            </a:extLst>
          </p:cNvPr>
          <p:cNvSpPr txBox="1"/>
          <p:nvPr/>
        </p:nvSpPr>
        <p:spPr>
          <a:xfrm>
            <a:off x="46262" y="-28575"/>
            <a:ext cx="52870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華康中特圓體(P)" pitchFamily="34" charset="-120"/>
                <a:ea typeface="華康中特圓體(P)" pitchFamily="34" charset="-120"/>
                <a:cs typeface="+mn-cs"/>
              </a:rPr>
              <a:t>個人申請</a:t>
            </a:r>
            <a:r>
              <a:rPr kumimoji="1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</a:rPr>
              <a:t>-</a:t>
            </a:r>
            <a:r>
              <a:rPr kumimoji="1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</a:rPr>
              <a:t>甄試方式 </a:t>
            </a:r>
            <a:r>
              <a:rPr kumimoji="1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</a:rPr>
              <a:t>1</a:t>
            </a:r>
            <a:endParaRPr kumimoji="1" lang="zh-TW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中圓體" pitchFamily="49" charset="-120"/>
              <a:ea typeface="華康中圓體" pitchFamily="49" charset="-120"/>
              <a:cs typeface="+mn-cs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/>
          <a:srcRect t="3308" r="53475" b="46541"/>
          <a:stretch/>
        </p:blipFill>
        <p:spPr>
          <a:xfrm>
            <a:off x="99870" y="1736812"/>
            <a:ext cx="4007873" cy="342038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62" y="2303659"/>
            <a:ext cx="560881" cy="2914141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346" y="3121464"/>
            <a:ext cx="597460" cy="591363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2443" y="3760730"/>
            <a:ext cx="591363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39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716000" y="3352826"/>
            <a:ext cx="7920000" cy="3099890"/>
            <a:chOff x="458214" y="964276"/>
            <a:chExt cx="7920000" cy="3099890"/>
          </a:xfrm>
        </p:grpSpPr>
        <p:sp>
          <p:nvSpPr>
            <p:cNvPr id="3" name="矩形 2"/>
            <p:cNvSpPr/>
            <p:nvPr/>
          </p:nvSpPr>
          <p:spPr>
            <a:xfrm>
              <a:off x="458214" y="964276"/>
              <a:ext cx="7920000" cy="306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五邊形 3"/>
            <p:cNvSpPr/>
            <p:nvPr/>
          </p:nvSpPr>
          <p:spPr>
            <a:xfrm>
              <a:off x="665592" y="1097280"/>
              <a:ext cx="7538978" cy="423230"/>
            </a:xfrm>
            <a:prstGeom prst="homePlate">
              <a:avLst/>
            </a:prstGeom>
            <a:gradFill>
              <a:gsLst>
                <a:gs pos="0">
                  <a:schemeClr val="accent5"/>
                </a:gs>
                <a:gs pos="50000">
                  <a:schemeClr val="accent5"/>
                </a:gs>
                <a:gs pos="100000">
                  <a:schemeClr val="accent5"/>
                </a:gs>
              </a:gsLst>
            </a:gradFill>
            <a:ln>
              <a:solidFill>
                <a:schemeClr val="accent5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108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學年度：「校系所訂檢定、篩選及採計學測科目級分總和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」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五邊形 5"/>
            <p:cNvSpPr/>
            <p:nvPr/>
          </p:nvSpPr>
          <p:spPr>
            <a:xfrm>
              <a:off x="665592" y="2026798"/>
              <a:ext cx="7538978" cy="430382"/>
            </a:xfrm>
            <a:prstGeom prst="homePlate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7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109</a:t>
              </a:r>
              <a:r>
                <a:rPr lang="zh-CN" altLang="en-US" sz="17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學年度</a:t>
              </a:r>
              <a:r>
                <a:rPr lang="zh-TW" altLang="en-US" sz="17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：依簡章校系分則內「同級分</a:t>
              </a:r>
              <a:r>
                <a:rPr lang="en-US" altLang="zh-TW" sz="17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7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分數</a:t>
              </a:r>
              <a:r>
                <a:rPr lang="en-US" altLang="zh-TW" sz="17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17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超額篩選方式」欄位之</a:t>
              </a:r>
              <a:r>
                <a:rPr lang="zh-TW" altLang="en-US" sz="17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順序</a:t>
              </a:r>
              <a:endParaRPr lang="zh-TW" altLang="en-US" sz="17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665592" y="1588988"/>
              <a:ext cx="69328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國文</a:t>
              </a:r>
              <a:r>
                <a:rPr lang="en-US" altLang="zh-TW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+</a:t>
              </a:r>
              <a:r>
                <a:rPr lang="zh-TW" altLang="en-US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英文</a:t>
              </a:r>
              <a:r>
                <a:rPr lang="en-US" altLang="zh-TW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+</a:t>
              </a:r>
              <a:r>
                <a:rPr lang="zh-TW" altLang="en-US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數學</a:t>
              </a:r>
              <a:r>
                <a:rPr lang="en-US" altLang="zh-TW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+</a:t>
              </a:r>
              <a:r>
                <a:rPr lang="zh-TW" altLang="en-US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自然之級分</a:t>
              </a:r>
              <a:r>
                <a:rPr lang="zh-TW" altLang="en-US" b="1" dirty="0" smtClean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總和</a:t>
              </a:r>
              <a:endPara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65592" y="2497070"/>
              <a:ext cx="7538978" cy="1567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順序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：「校系所訂檢定、篩選及採計學測科目級分總和」</a:t>
              </a:r>
            </a:p>
            <a:p>
              <a:pPr>
                <a:lnSpc>
                  <a:spcPts val="2300"/>
                </a:lnSpc>
              </a:pPr>
              <a:r>
                <a:rPr lang="zh-TW" altLang="en-US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國文</a:t>
              </a:r>
              <a:r>
                <a:rPr lang="en-US" altLang="zh-TW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+</a:t>
              </a:r>
              <a:r>
                <a:rPr lang="zh-TW" altLang="en-US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英文</a:t>
              </a:r>
              <a:r>
                <a:rPr lang="en-US" altLang="zh-TW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+</a:t>
              </a:r>
              <a:r>
                <a:rPr lang="zh-TW" altLang="en-US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數學</a:t>
              </a:r>
              <a:r>
                <a:rPr lang="en-US" altLang="zh-TW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+</a:t>
              </a:r>
              <a:r>
                <a:rPr lang="zh-TW" altLang="en-US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自然之級分總和</a:t>
              </a:r>
            </a:p>
            <a:p>
              <a:pPr>
                <a:lnSpc>
                  <a:spcPts val="2300"/>
                </a:lnSpc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順序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2~4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</a:p>
            <a:p>
              <a:pPr>
                <a:lnSpc>
                  <a:spcPts val="2300"/>
                </a:lnSpc>
              </a:pPr>
              <a:r>
                <a:rPr lang="zh-TW" altLang="en-US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經順序</a:t>
              </a:r>
              <a:r>
                <a:rPr lang="en-US" altLang="zh-TW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篩選後仍有超額時，依校系參採學測科目中</a:t>
              </a:r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某單一學測科目級分</a:t>
              </a:r>
              <a:r>
                <a:rPr lang="zh-TW" altLang="en-US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，進行次順序之</a:t>
              </a:r>
              <a:r>
                <a:rPr lang="zh-TW" altLang="en-US" b="1" dirty="0" smtClean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篩選</a:t>
              </a:r>
              <a:endPara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3" name="文本框 10">
            <a:extLst>
              <a:ext uri="{FF2B5EF4-FFF2-40B4-BE49-F238E27FC236}">
                <a16:creationId xmlns:a16="http://schemas.microsoft.com/office/drawing/2014/main" id="{9AC392D3-0AFE-4AA1-A231-B7FADFDD3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208" y="277727"/>
            <a:ext cx="62399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TW" altLang="en-US" sz="2800" b="1" dirty="0" smtClean="0">
                <a:solidFill>
                  <a:schemeClr val="accent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FZHei-B01S" panose="02010601030101010101" pitchFamily="2" charset="-122"/>
              </a:rPr>
              <a:t>個人申請「同級分超額篩選方式」說明</a:t>
            </a:r>
            <a:endParaRPr lang="zh-CN" altLang="en-US" sz="2800" b="1" dirty="0">
              <a:solidFill>
                <a:schemeClr val="accent5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FZHei-B01S" panose="02010601030101010101" pitchFamily="2" charset="-122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330" y="990195"/>
            <a:ext cx="6459336" cy="2274275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876966" y="6363267"/>
            <a:ext cx="2057400" cy="365125"/>
          </a:xfrm>
        </p:spPr>
        <p:txBody>
          <a:bodyPr/>
          <a:lstStyle/>
          <a:p>
            <a:fld id="{8C4F14A2-F90A-4FD2-8991-41AA8BFFB8A0}" type="slidenum">
              <a:rPr lang="zh-TW" altLang="en-US" smtClean="0"/>
              <a:pPr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6292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/>
              <a:t>同級分超額篩選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832" t="13310" r="1842" b="6832"/>
          <a:stretch/>
        </p:blipFill>
        <p:spPr>
          <a:xfrm>
            <a:off x="179512" y="188641"/>
            <a:ext cx="8424936" cy="6120679"/>
          </a:xfrm>
          <a:prstGeom prst="rect">
            <a:avLst/>
          </a:prstGeom>
          <a:ln>
            <a:noFill/>
          </a:ln>
        </p:spPr>
      </p:pic>
      <p:sp>
        <p:nvSpPr>
          <p:cNvPr id="6" name="流程圖: 程序 5"/>
          <p:cNvSpPr/>
          <p:nvPr/>
        </p:nvSpPr>
        <p:spPr bwMode="auto">
          <a:xfrm>
            <a:off x="683568" y="6165304"/>
            <a:ext cx="7704856" cy="45719"/>
          </a:xfrm>
          <a:prstGeom prst="flowChartProces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itchFamily="2" charset="2"/>
              <a:buChar char="§"/>
              <a:tabLst/>
            </a:pPr>
            <a:endParaRPr kumimoji="1" lang="zh-TW" altLang="en-US" sz="13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755576" y="5157192"/>
            <a:ext cx="7848872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itchFamily="2" charset="2"/>
              <a:buChar char="§"/>
              <a:tabLst/>
            </a:pPr>
            <a:endParaRPr kumimoji="1" lang="zh-TW" altLang="en-US" sz="13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12576" y="5326359"/>
            <a:ext cx="9225254" cy="28803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7158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789" r="11114" b="15959"/>
          <a:stretch/>
        </p:blipFill>
        <p:spPr bwMode="auto">
          <a:xfrm>
            <a:off x="0" y="1631216"/>
            <a:ext cx="889248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圖說文字 4"/>
          <p:cNvSpPr/>
          <p:nvPr/>
        </p:nvSpPr>
        <p:spPr>
          <a:xfrm>
            <a:off x="2987824" y="2492896"/>
            <a:ext cx="2592288" cy="1872208"/>
          </a:xfrm>
          <a:prstGeom prst="wedgeRectCallout">
            <a:avLst>
              <a:gd name="adj1" fmla="val 47896"/>
              <a:gd name="adj2" fmla="val 7901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2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學校</a:t>
            </a:r>
            <a:r>
              <a:rPr lang="en-US" altLang="zh-TW" sz="22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:</a:t>
            </a:r>
            <a:r>
              <a:rPr lang="zh-TW" altLang="en-US" sz="22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南科實中</a:t>
            </a:r>
            <a:endParaRPr lang="en-US" altLang="zh-TW" sz="2200" dirty="0">
              <a:solidFill>
                <a:schemeClr val="tx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zh-TW" altLang="en-US" sz="22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學校驗證碼</a:t>
            </a:r>
            <a:r>
              <a:rPr lang="en-US" altLang="zh-TW" sz="22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:</a:t>
            </a:r>
            <a:r>
              <a:rPr lang="zh-TW" altLang="en-US" sz="2200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2200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7622</a:t>
            </a:r>
            <a:r>
              <a:rPr lang="zh-TW" altLang="en-US" sz="22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帳號</a:t>
            </a:r>
            <a:r>
              <a:rPr lang="en-US" altLang="zh-TW" sz="22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:</a:t>
            </a:r>
            <a:r>
              <a:rPr lang="zh-TW" altLang="en-US" sz="22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</a:t>
            </a:r>
            <a:r>
              <a:rPr lang="zh-TW" altLang="en-US" sz="2200" dirty="0">
                <a:solidFill>
                  <a:srgbClr val="C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學號</a:t>
            </a:r>
            <a:endParaRPr lang="en-US" altLang="zh-TW" sz="2200" dirty="0">
              <a:solidFill>
                <a:srgbClr val="C0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zh-TW" altLang="en-US" sz="22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密碼</a:t>
            </a:r>
            <a:r>
              <a:rPr lang="en-US" altLang="zh-TW" sz="22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:</a:t>
            </a:r>
            <a:r>
              <a:rPr lang="zh-TW" altLang="en-US" sz="22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</a:t>
            </a:r>
            <a:r>
              <a:rPr lang="zh-TW" altLang="en-US" sz="2200" dirty="0">
                <a:solidFill>
                  <a:srgbClr val="C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身分證後</a:t>
            </a:r>
            <a:r>
              <a:rPr lang="en-US" altLang="zh-TW" sz="2200" dirty="0">
                <a:solidFill>
                  <a:srgbClr val="C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4</a:t>
            </a:r>
            <a:r>
              <a:rPr lang="zh-TW" altLang="en-US" sz="2200" dirty="0">
                <a:solidFill>
                  <a:srgbClr val="C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碼 </a:t>
            </a:r>
            <a:endParaRPr lang="en-US" altLang="zh-TW" sz="2200" dirty="0">
              <a:solidFill>
                <a:srgbClr val="C0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zh-TW" altLang="en-US" sz="2200" dirty="0">
                <a:solidFill>
                  <a:srgbClr val="C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           </a:t>
            </a:r>
            <a:r>
              <a:rPr lang="en-US" altLang="zh-TW" sz="2200" dirty="0">
                <a:solidFill>
                  <a:srgbClr val="C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+</a:t>
            </a:r>
            <a:r>
              <a:rPr lang="zh-TW" altLang="en-US" sz="2200" dirty="0">
                <a:solidFill>
                  <a:srgbClr val="C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生日</a:t>
            </a:r>
            <a:r>
              <a:rPr lang="en-US" altLang="zh-TW" sz="2200" dirty="0">
                <a:solidFill>
                  <a:srgbClr val="C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4</a:t>
            </a:r>
            <a:r>
              <a:rPr lang="zh-TW" altLang="en-US" sz="2200" dirty="0">
                <a:solidFill>
                  <a:srgbClr val="C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碼</a:t>
            </a:r>
          </a:p>
        </p:txBody>
      </p:sp>
      <p:sp>
        <p:nvSpPr>
          <p:cNvPr id="8" name="矩形 7">
            <a:hlinkClick r:id="rId3"/>
          </p:cNvPr>
          <p:cNvSpPr/>
          <p:nvPr/>
        </p:nvSpPr>
        <p:spPr>
          <a:xfrm>
            <a:off x="0" y="0"/>
            <a:ext cx="7992888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中特圓體(P)" pitchFamily="34" charset="-120"/>
                <a:ea typeface="華康中特圓體(P)" pitchFamily="34" charset="-120"/>
              </a:rPr>
              <a:t>大學個人申請 </a:t>
            </a:r>
            <a:r>
              <a: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中特圓體(P)" pitchFamily="34" charset="-120"/>
                <a:ea typeface="華康中特圓體(P)" pitchFamily="34" charset="-120"/>
              </a:rPr>
              <a:t>南科實中校內線上選填網址</a:t>
            </a:r>
            <a:endParaRPr kumimoji="0" lang="en-US" altLang="zh-TW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中特圓體(P)" pitchFamily="34" charset="-120"/>
              <a:ea typeface="華康中特圓體(P)" pitchFamily="34" charset="-12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kern="0" dirty="0">
                <a:solidFill>
                  <a:srgbClr val="002060"/>
                </a:solidFill>
                <a:latin typeface="華康中特圓體(P)" pitchFamily="34" charset="-120"/>
                <a:ea typeface="華康中特圓體(P)" pitchFamily="34" charset="-120"/>
              </a:rPr>
              <a:t>                              </a:t>
            </a:r>
            <a:r>
              <a:rPr kumimoji="0" lang="en-US" altLang="zh-TW" sz="2800" kern="0" dirty="0">
                <a:solidFill>
                  <a:srgbClr val="002060"/>
                </a:solidFill>
                <a:latin typeface="華康中特圓體(P)" pitchFamily="34" charset="-120"/>
                <a:ea typeface="華康中特圓體(P)" pitchFamily="34" charset="-120"/>
              </a:rPr>
              <a:t>(</a:t>
            </a:r>
            <a:r>
              <a:rPr kumimoji="0" lang="zh-TW" altLang="en-US" sz="2800" kern="0" dirty="0">
                <a:solidFill>
                  <a:srgbClr val="002060"/>
                </a:solidFill>
                <a:latin typeface="華康中特圓體(P)" pitchFamily="34" charset="-120"/>
                <a:ea typeface="華康中特圓體(P)" pitchFamily="34" charset="-120"/>
              </a:rPr>
              <a:t>首頁</a:t>
            </a:r>
            <a:r>
              <a:rPr kumimoji="0" lang="en-US" altLang="zh-TW" sz="2800" kern="0" dirty="0">
                <a:solidFill>
                  <a:srgbClr val="002060"/>
                </a:solidFill>
                <a:latin typeface="華康中特圓體(P)" pitchFamily="34" charset="-120"/>
                <a:ea typeface="華康中特圓體(P)" pitchFamily="34" charset="-120"/>
                <a:sym typeface="Wingdings" pitchFamily="2" charset="2"/>
              </a:rPr>
              <a:t></a:t>
            </a:r>
            <a:r>
              <a:rPr kumimoji="0" lang="zh-TW" altLang="en-US" sz="2800" kern="0" dirty="0">
                <a:solidFill>
                  <a:srgbClr val="002060"/>
                </a:solidFill>
                <a:latin typeface="華康中特圓體(P)" pitchFamily="34" charset="-120"/>
                <a:ea typeface="華康中特圓體(P)" pitchFamily="34" charset="-120"/>
                <a:sym typeface="Wingdings" pitchFamily="2" charset="2"/>
              </a:rPr>
              <a:t>升學資訊</a:t>
            </a:r>
            <a:r>
              <a:rPr kumimoji="0" lang="en-US" altLang="zh-TW" sz="2800" kern="0" dirty="0">
                <a:solidFill>
                  <a:srgbClr val="002060"/>
                </a:solidFill>
                <a:latin typeface="華康中特圓體(P)" pitchFamily="34" charset="-120"/>
                <a:ea typeface="華康中特圓體(P)" pitchFamily="34" charset="-120"/>
                <a:sym typeface="Wingdings" pitchFamily="2" charset="2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u="sng" dirty="0">
                <a:solidFill>
                  <a:srgbClr val="0000CC"/>
                </a:solidFill>
                <a:hlinkClick r:id="rId4"/>
              </a:rPr>
              <a:t>http://www.jhenggao.com/IsFirst</a:t>
            </a:r>
            <a:r>
              <a:rPr lang="zh-TW" altLang="en-US" sz="2800" u="sng" dirty="0">
                <a:solidFill>
                  <a:srgbClr val="0000CC"/>
                </a:solidFill>
              </a:rPr>
              <a:t> </a:t>
            </a:r>
            <a:endParaRPr kumimoji="0" lang="en-US" altLang="zh-TW" sz="28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325761" y="5817765"/>
            <a:ext cx="3958207" cy="105515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/>
              <a:t>操作示範影片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https</a:t>
            </a:r>
            <a:r>
              <a:rPr lang="en-US" altLang="zh-TW" dirty="0"/>
              <a:t>://</a:t>
            </a:r>
            <a:r>
              <a:rPr lang="en-US" altLang="zh-TW" dirty="0" err="1"/>
              <a:t>www.youtube.com</a:t>
            </a:r>
            <a:r>
              <a:rPr lang="en-US" altLang="zh-TW" dirty="0"/>
              <a:t>/</a:t>
            </a:r>
            <a:r>
              <a:rPr lang="en-US" altLang="zh-TW" dirty="0" err="1"/>
              <a:t>watch?v</a:t>
            </a:r>
            <a:r>
              <a:rPr lang="en-US" altLang="zh-TW" dirty="0"/>
              <a:t>=</a:t>
            </a:r>
            <a:r>
              <a:rPr lang="en-US" altLang="zh-TW" dirty="0" err="1"/>
              <a:t>hNwXXt9oSsM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378000" y="2251755"/>
            <a:ext cx="8388000" cy="23544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latinLnBrk="1">
              <a:spcBef>
                <a:spcPts val="1800"/>
              </a:spcBef>
              <a:buClr>
                <a:srgbClr val="0058DA"/>
              </a:buClr>
              <a:buFont typeface="Wingdings" panose="05000000000000000000" pitchFamily="2" charset="2"/>
              <a:buNone/>
              <a:defRPr/>
            </a:pPr>
            <a:r>
              <a:rPr lang="en-US" altLang="zh-TW" sz="6600" b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prstClr val="white"/>
                    </a:gs>
                    <a:gs pos="100000">
                      <a:srgbClr val="FFFF99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109</a:t>
            </a:r>
            <a:r>
              <a:rPr lang="zh-TW" altLang="en-US" sz="6600" b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prstClr val="white"/>
                    </a:gs>
                    <a:gs pos="100000">
                      <a:srgbClr val="FFFF99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學年</a:t>
            </a:r>
            <a:r>
              <a:rPr lang="zh-TW" altLang="en-US" sz="6600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prstClr val="white"/>
                    </a:gs>
                    <a:gs pos="100000">
                      <a:srgbClr val="FFFF99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度</a:t>
            </a:r>
            <a:endParaRPr lang="en-US" altLang="zh-TW" sz="6600" b="1" dirty="0">
              <a:ln>
                <a:solidFill>
                  <a:srgbClr val="002060"/>
                </a:solidFill>
              </a:ln>
              <a:gradFill>
                <a:gsLst>
                  <a:gs pos="0">
                    <a:prstClr val="white"/>
                  </a:gs>
                  <a:gs pos="100000">
                    <a:srgbClr val="FFFF99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 latinLnBrk="1">
              <a:spcBef>
                <a:spcPts val="1800"/>
              </a:spcBef>
              <a:buClr>
                <a:srgbClr val="0058DA"/>
              </a:buClr>
              <a:buFont typeface="Wingdings" panose="05000000000000000000" pitchFamily="2" charset="2"/>
              <a:buNone/>
              <a:defRPr/>
            </a:pPr>
            <a:r>
              <a:rPr lang="zh-TW" altLang="en-US" sz="6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科技校院個人申請</a:t>
            </a:r>
            <a:endParaRPr lang="en-US" altLang="zh-TW" sz="66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195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89A67B-B182-44F2-9E33-69A77AF082AE}" type="slidenum">
              <a:rPr lang="en-US" altLang="ko-KR">
                <a:solidFill>
                  <a:prstClr val="black"/>
                </a:solidFill>
                <a:cs typeface="Arial" charset="0"/>
              </a:rPr>
              <a:pPr/>
              <a:t>29</a:t>
            </a:fld>
            <a:endParaRPr lang="en-US" altLang="ko-KR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1"/>
          <p:cNvSpPr txBox="1">
            <a:spLocks noGrp="1"/>
          </p:cNvSpPr>
          <p:nvPr>
            <p:ph type="title"/>
          </p:nvPr>
        </p:nvSpPr>
        <p:spPr>
          <a:xfrm>
            <a:off x="299872" y="404663"/>
            <a:ext cx="8520599" cy="7635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roxima Nova"/>
              <a:buNone/>
            </a:pPr>
            <a:r>
              <a:rPr lang="zh-TW" sz="280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altLang="zh-TW" sz="2800" dirty="0" smtClean="0"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zh-TW" sz="280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大學</a:t>
            </a:r>
            <a:r>
              <a:rPr lang="zh-TW" sz="280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多元入學方案架構圖</a:t>
            </a:r>
          </a:p>
        </p:txBody>
      </p:sp>
      <p:pic>
        <p:nvPicPr>
          <p:cNvPr id="8" name="Shape 62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22212" y="982870"/>
            <a:ext cx="8570267" cy="5686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0390565"/>
      </p:ext>
    </p:extLst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7544" y="1628800"/>
            <a:ext cx="8460432" cy="43396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en-US" altLang="zh-TW" sz="2000" dirty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en-US" sz="2000" dirty="0">
                <a:latin typeface="華康中圓體" pitchFamily="49" charset="-120"/>
                <a:ea typeface="華康中圓體" pitchFamily="49" charset="-120"/>
              </a:rPr>
              <a:t>）以申請生之學科能力測驗原級分，依本簡章「貳、分則」中各校系</a:t>
            </a:r>
            <a:endParaRPr lang="en-US" altLang="zh-TW" sz="2000" dirty="0"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000" dirty="0">
                <a:latin typeface="華康中圓體" pitchFamily="49" charset="-120"/>
                <a:ea typeface="華康中圓體" pitchFamily="49" charset="-120"/>
              </a:rPr>
              <a:t>    </a:t>
            </a:r>
            <a:r>
              <a:rPr lang="zh-TW" altLang="en-US" sz="2000" dirty="0">
                <a:latin typeface="華康中圓體" pitchFamily="49" charset="-120"/>
                <a:ea typeface="華康中圓體" pitchFamily="49" charset="-120"/>
              </a:rPr>
              <a:t>（組）、 學程所訂之「學科能力測驗成績採計方式」欄位中，各科</a:t>
            </a:r>
            <a:endParaRPr lang="en-US" altLang="zh-TW" sz="2000" dirty="0"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000" dirty="0">
                <a:latin typeface="華康中圓體" pitchFamily="49" charset="-120"/>
                <a:ea typeface="華康中圓體" pitchFamily="49" charset="-120"/>
              </a:rPr>
              <a:t>     </a:t>
            </a:r>
            <a:r>
              <a:rPr lang="zh-TW" altLang="en-US" sz="2000" dirty="0">
                <a:latin typeface="華康中圓體" pitchFamily="49" charset="-120"/>
                <a:ea typeface="華康中圓體" pitchFamily="49" charset="-120"/>
              </a:rPr>
              <a:t>目採計權重計算其 加權平均級分並經轉換成百分制後（取至小數第</a:t>
            </a:r>
            <a:endParaRPr lang="en-US" altLang="zh-TW" sz="2000" dirty="0"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000" dirty="0">
                <a:latin typeface="華康中圓體" pitchFamily="49" charset="-120"/>
                <a:ea typeface="華康中圓體" pitchFamily="49" charset="-120"/>
              </a:rPr>
              <a:t>     2</a:t>
            </a:r>
            <a:r>
              <a:rPr lang="zh-TW" altLang="en-US" sz="2000" dirty="0">
                <a:latin typeface="華康中圓體" pitchFamily="49" charset="-120"/>
                <a:ea typeface="華康中圓體" pitchFamily="49" charset="-120"/>
              </a:rPr>
              <a:t>位，第</a:t>
            </a:r>
            <a:r>
              <a:rPr lang="en-US" altLang="zh-TW" sz="2000" dirty="0">
                <a:latin typeface="華康中圓體" pitchFamily="49" charset="-120"/>
                <a:ea typeface="華康中圓體" pitchFamily="49" charset="-120"/>
              </a:rPr>
              <a:t>3</a:t>
            </a:r>
            <a:r>
              <a:rPr lang="zh-TW" altLang="en-US" sz="2000" dirty="0">
                <a:latin typeface="華康中圓體" pitchFamily="49" charset="-120"/>
                <a:ea typeface="華康中圓體" pitchFamily="49" charset="-120"/>
              </a:rPr>
              <a:t>位四捨五入），即為該申請生之「學科能力測驗加權平均</a:t>
            </a:r>
            <a:endParaRPr lang="en-US" altLang="zh-TW" sz="2000" dirty="0"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000" dirty="0">
                <a:latin typeface="華康中圓體" pitchFamily="49" charset="-120"/>
                <a:ea typeface="華康中圓體" pitchFamily="49" charset="-120"/>
              </a:rPr>
              <a:t>     </a:t>
            </a:r>
            <a:r>
              <a:rPr lang="zh-TW" altLang="en-US" sz="2000" dirty="0">
                <a:latin typeface="華康中圓體" pitchFamily="49" charset="-120"/>
                <a:ea typeface="華康中圓體" pitchFamily="49" charset="-120"/>
              </a:rPr>
              <a:t>成績」。</a:t>
            </a:r>
            <a:endParaRPr lang="en-US" altLang="zh-TW" sz="2000" dirty="0"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en-US" altLang="zh-TW" sz="2000" dirty="0"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2000" dirty="0">
                <a:latin typeface="華康中圓體" pitchFamily="49" charset="-120"/>
                <a:ea typeface="華康中圓體" pitchFamily="49" charset="-120"/>
              </a:rPr>
              <a:t>）依申請生</a:t>
            </a:r>
            <a:r>
              <a:rPr lang="zh-TW" altLang="en-US" sz="2400" dirty="0">
                <a:solidFill>
                  <a:srgbClr val="C00000"/>
                </a:solidFill>
                <a:latin typeface="華康中特圓體(P)" pitchFamily="34" charset="-120"/>
                <a:ea typeface="華康中特圓體(P)" pitchFamily="34" charset="-120"/>
              </a:rPr>
              <a:t>加權平均成績</a:t>
            </a:r>
            <a:r>
              <a:rPr lang="zh-TW" altLang="en-US" sz="2000" dirty="0">
                <a:latin typeface="華康中圓體" pitchFamily="49" charset="-120"/>
                <a:ea typeface="華康中圓體" pitchFamily="49" charset="-120"/>
              </a:rPr>
              <a:t>，由高而低依序篩選取得參加複試資格者，</a:t>
            </a:r>
            <a:endParaRPr lang="en-US" altLang="zh-TW" sz="2000" dirty="0"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000" dirty="0">
                <a:latin typeface="華康中圓體" pitchFamily="49" charset="-120"/>
                <a:ea typeface="華康中圓體" pitchFamily="49" charset="-120"/>
              </a:rPr>
              <a:t>     </a:t>
            </a:r>
            <a:r>
              <a:rPr lang="zh-TW" altLang="en-US" sz="2000" dirty="0">
                <a:latin typeface="華康中圓體" pitchFamily="49" charset="-120"/>
                <a:ea typeface="華康中圓體" pitchFamily="49" charset="-120"/>
              </a:rPr>
              <a:t>至各校系 （組）、學程預計複試人數為止。 </a:t>
            </a:r>
            <a:endParaRPr lang="en-US" altLang="zh-TW" sz="2000" dirty="0"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en-US" altLang="zh-TW" sz="2000" dirty="0">
                <a:latin typeface="華康中圓體" pitchFamily="49" charset="-120"/>
                <a:ea typeface="華康中圓體" pitchFamily="49" charset="-120"/>
              </a:rPr>
              <a:t>3</a:t>
            </a:r>
            <a:r>
              <a:rPr lang="zh-TW" altLang="en-US" sz="2000" dirty="0">
                <a:latin typeface="華康中圓體" pitchFamily="49" charset="-120"/>
                <a:ea typeface="華康中圓體" pitchFamily="49" charset="-120"/>
              </a:rPr>
              <a:t>）如因加權平均成績相同，致使參加複試人數超出預計複試人數時，則</a:t>
            </a:r>
            <a:endParaRPr lang="en-US" altLang="zh-TW" sz="2000" dirty="0"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華康中圓體" pitchFamily="49" charset="-120"/>
                <a:ea typeface="華康中圓體" pitchFamily="49" charset="-120"/>
              </a:rPr>
              <a:t>     該同分 之申請生一律取得參加複試之資格。 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979712" y="476672"/>
            <a:ext cx="5186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>
                <a:solidFill>
                  <a:srgbClr val="000066"/>
                </a:solidFill>
                <a:latin typeface="華康中特圓體(P)" pitchFamily="34" charset="-120"/>
                <a:ea typeface="華康中特圓體(P)" pitchFamily="34" charset="-120"/>
              </a:rPr>
              <a:t>科技校院</a:t>
            </a:r>
            <a:r>
              <a:rPr lang="en-US" altLang="zh-TW" sz="3000" dirty="0">
                <a:latin typeface="華康中圓體" pitchFamily="49" charset="-120"/>
                <a:ea typeface="華康中圓體" pitchFamily="49" charset="-120"/>
              </a:rPr>
              <a:t>-</a:t>
            </a:r>
            <a:r>
              <a:rPr lang="zh-TW" altLang="en-US" sz="3000" dirty="0">
                <a:latin typeface="華康中圓體" pitchFamily="49" charset="-120"/>
                <a:ea typeface="華康中圓體" pitchFamily="49" charset="-120"/>
              </a:rPr>
              <a:t>甄試方式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888" r="1053"/>
          <a:stretch/>
        </p:blipFill>
        <p:spPr bwMode="auto">
          <a:xfrm>
            <a:off x="0" y="620688"/>
            <a:ext cx="91440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13" y="915988"/>
            <a:ext cx="8969375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25346" t="9945" r="27353" b="9900"/>
          <a:stretch/>
        </p:blipFill>
        <p:spPr>
          <a:xfrm>
            <a:off x="323528" y="-2384"/>
            <a:ext cx="8640960" cy="689433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365104"/>
            <a:ext cx="1280271" cy="41456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944782"/>
            <a:ext cx="3005588" cy="242032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9370" y="4725144"/>
            <a:ext cx="4377307" cy="26180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0467" y="2414560"/>
            <a:ext cx="4230991" cy="2310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6607003" cy="471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圖說文字 4"/>
          <p:cNvSpPr/>
          <p:nvPr/>
        </p:nvSpPr>
        <p:spPr>
          <a:xfrm>
            <a:off x="323528" y="1916832"/>
            <a:ext cx="2592288" cy="1368152"/>
          </a:xfrm>
          <a:prstGeom prst="wedgeRectCallout">
            <a:avLst>
              <a:gd name="adj1" fmla="val 47896"/>
              <a:gd name="adj2" fmla="val 7901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2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帳號</a:t>
            </a:r>
            <a:r>
              <a:rPr lang="en-US" altLang="zh-TW" sz="22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:</a:t>
            </a:r>
            <a:r>
              <a:rPr lang="zh-TW" altLang="en-US" sz="22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</a:t>
            </a:r>
            <a:r>
              <a:rPr lang="zh-TW" altLang="en-US" sz="2200" dirty="0">
                <a:solidFill>
                  <a:srgbClr val="C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學號</a:t>
            </a:r>
            <a:endParaRPr lang="en-US" altLang="zh-TW" sz="2200" dirty="0">
              <a:solidFill>
                <a:srgbClr val="C0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zh-TW" altLang="en-US" sz="22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密碼</a:t>
            </a:r>
            <a:r>
              <a:rPr lang="en-US" altLang="zh-TW" sz="22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:</a:t>
            </a:r>
            <a:r>
              <a:rPr lang="zh-TW" altLang="en-US" sz="22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</a:t>
            </a:r>
            <a:r>
              <a:rPr lang="zh-TW" altLang="en-US" sz="2200" dirty="0">
                <a:solidFill>
                  <a:srgbClr val="C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身分證後</a:t>
            </a:r>
            <a:r>
              <a:rPr lang="en-US" altLang="zh-TW" sz="2200" dirty="0">
                <a:solidFill>
                  <a:srgbClr val="C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4</a:t>
            </a:r>
            <a:r>
              <a:rPr lang="zh-TW" altLang="en-US" sz="2200" dirty="0">
                <a:solidFill>
                  <a:srgbClr val="C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碼 </a:t>
            </a:r>
            <a:endParaRPr lang="en-US" altLang="zh-TW" sz="2200" dirty="0">
              <a:solidFill>
                <a:srgbClr val="C0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zh-TW" altLang="en-US" sz="2200" dirty="0">
                <a:solidFill>
                  <a:srgbClr val="C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           </a:t>
            </a:r>
            <a:r>
              <a:rPr lang="en-US" altLang="zh-TW" sz="2200" dirty="0">
                <a:solidFill>
                  <a:srgbClr val="C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+</a:t>
            </a:r>
            <a:r>
              <a:rPr lang="zh-TW" altLang="en-US" sz="2200" dirty="0">
                <a:solidFill>
                  <a:srgbClr val="C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生日</a:t>
            </a:r>
            <a:r>
              <a:rPr lang="en-US" altLang="zh-TW" sz="2200" dirty="0">
                <a:solidFill>
                  <a:srgbClr val="C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4</a:t>
            </a:r>
            <a:r>
              <a:rPr lang="zh-TW" altLang="en-US" sz="2200" dirty="0">
                <a:solidFill>
                  <a:srgbClr val="C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碼</a:t>
            </a:r>
          </a:p>
        </p:txBody>
      </p:sp>
      <p:sp>
        <p:nvSpPr>
          <p:cNvPr id="8" name="矩形 7">
            <a:hlinkClick r:id="rId3"/>
          </p:cNvPr>
          <p:cNvSpPr/>
          <p:nvPr/>
        </p:nvSpPr>
        <p:spPr>
          <a:xfrm>
            <a:off x="0" y="0"/>
            <a:ext cx="7992888" cy="2062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kern="0" dirty="0">
                <a:solidFill>
                  <a:srgbClr val="C00000"/>
                </a:solidFill>
                <a:latin typeface="華康中特圓體(P)" pitchFamily="34" charset="-120"/>
                <a:ea typeface="華康中特圓體(P)" pitchFamily="34" charset="-120"/>
              </a:rPr>
              <a:t>科技校院</a:t>
            </a:r>
            <a:r>
              <a:rPr kumimoji="0" lang="zh-TW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中特圓體(P)" pitchFamily="34" charset="-120"/>
                <a:ea typeface="華康中特圓體(P)" pitchFamily="34" charset="-120"/>
              </a:rPr>
              <a:t>個人申請 </a:t>
            </a:r>
            <a:endParaRPr kumimoji="0" lang="en-US" altLang="zh-TW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中特圓體(P)" pitchFamily="34" charset="-120"/>
              <a:ea typeface="華康中特圓體(P)" pitchFamily="34" charset="-12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中特圓體(P)" pitchFamily="34" charset="-120"/>
                <a:ea typeface="華康中特圓體(P)" pitchFamily="34" charset="-120"/>
              </a:rPr>
              <a:t>南科實中校內線上選填網址</a:t>
            </a:r>
            <a:r>
              <a:rPr kumimoji="0" lang="zh-TW" altLang="en-US" sz="2800" kern="0" dirty="0">
                <a:solidFill>
                  <a:srgbClr val="002060"/>
                </a:solidFill>
                <a:latin typeface="華康中特圓體(P)" pitchFamily="34" charset="-120"/>
                <a:ea typeface="華康中特圓體(P)" pitchFamily="34" charset="-120"/>
              </a:rPr>
              <a:t> </a:t>
            </a:r>
            <a:r>
              <a:rPr kumimoji="0" lang="en-US" altLang="zh-TW" sz="2800" kern="0" dirty="0">
                <a:solidFill>
                  <a:srgbClr val="002060"/>
                </a:solidFill>
                <a:latin typeface="華康中特圓體(P)" pitchFamily="34" charset="-120"/>
                <a:ea typeface="華康中特圓體(P)" pitchFamily="34" charset="-120"/>
              </a:rPr>
              <a:t>(</a:t>
            </a:r>
            <a:r>
              <a:rPr kumimoji="0" lang="zh-TW" altLang="en-US" sz="2800" kern="0" dirty="0">
                <a:solidFill>
                  <a:srgbClr val="002060"/>
                </a:solidFill>
                <a:latin typeface="華康中特圓體(P)" pitchFamily="34" charset="-120"/>
                <a:ea typeface="華康中特圓體(P)" pitchFamily="34" charset="-120"/>
              </a:rPr>
              <a:t>首頁</a:t>
            </a:r>
            <a:r>
              <a:rPr kumimoji="0" lang="en-US" altLang="zh-TW" sz="2800" kern="0" dirty="0">
                <a:solidFill>
                  <a:srgbClr val="002060"/>
                </a:solidFill>
                <a:latin typeface="華康中特圓體(P)" pitchFamily="34" charset="-120"/>
                <a:ea typeface="華康中特圓體(P)" pitchFamily="34" charset="-120"/>
                <a:sym typeface="Wingdings" pitchFamily="2" charset="2"/>
              </a:rPr>
              <a:t></a:t>
            </a:r>
            <a:r>
              <a:rPr kumimoji="0" lang="zh-TW" altLang="en-US" sz="2800" kern="0" dirty="0">
                <a:solidFill>
                  <a:srgbClr val="002060"/>
                </a:solidFill>
                <a:latin typeface="華康中特圓體(P)" pitchFamily="34" charset="-120"/>
                <a:ea typeface="華康中特圓體(P)" pitchFamily="34" charset="-120"/>
                <a:sym typeface="Wingdings" pitchFamily="2" charset="2"/>
              </a:rPr>
              <a:t>升學資訊</a:t>
            </a:r>
            <a:r>
              <a:rPr kumimoji="0" lang="en-US" altLang="zh-TW" sz="2800" kern="0" dirty="0">
                <a:solidFill>
                  <a:srgbClr val="002060"/>
                </a:solidFill>
                <a:latin typeface="華康中特圓體(P)" pitchFamily="34" charset="-120"/>
                <a:ea typeface="華康中特圓體(P)" pitchFamily="34" charset="-120"/>
                <a:sym typeface="Wingdings" pitchFamily="2" charset="2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中特圓體(P)" pitchFamily="34" charset="-120"/>
                <a:ea typeface="華康中特圓體(P)" pitchFamily="34" charset="-120"/>
                <a:hlinkClick r:id="rId4"/>
              </a:rPr>
              <a:t>http://eSTARS.jhenggao.com/eSTARS_NNKI</a:t>
            </a:r>
            <a:endParaRPr kumimoji="0" lang="en-US" altLang="zh-TW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中特圓體(P)" pitchFamily="34" charset="-120"/>
              <a:ea typeface="華康中特圓體(P)" pitchFamily="34" charset="-12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506098"/>
              </p:ext>
            </p:extLst>
          </p:nvPr>
        </p:nvGraphicFramePr>
        <p:xfrm>
          <a:off x="687115" y="980728"/>
          <a:ext cx="7632847" cy="4687149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5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latin typeface="Cambria"/>
                          <a:ea typeface="新細明體"/>
                          <a:cs typeface="Times New Roman"/>
                        </a:rPr>
                        <a:t>星期一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latin typeface="Cambria"/>
                          <a:ea typeface="新細明體"/>
                          <a:cs typeface="Times New Roman"/>
                        </a:rPr>
                        <a:t>星期二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latin typeface="Cambria"/>
                          <a:ea typeface="新細明體"/>
                          <a:cs typeface="Times New Roman"/>
                        </a:rPr>
                        <a:t>星期三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latin typeface="Cambria"/>
                          <a:ea typeface="新細明體"/>
                          <a:cs typeface="Times New Roman"/>
                        </a:rPr>
                        <a:t>星期四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latin typeface="Cambria"/>
                          <a:ea typeface="新細明體"/>
                          <a:cs typeface="Times New Roman"/>
                        </a:rPr>
                        <a:t>星期五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latin typeface="Cambria"/>
                          <a:ea typeface="新細明體"/>
                          <a:cs typeface="Times New Roman"/>
                        </a:rPr>
                        <a:t>星期六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latin typeface="Cambria"/>
                          <a:ea typeface="新細明體"/>
                          <a:cs typeface="Times New Roman"/>
                        </a:rPr>
                        <a:t>星期日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7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2/24</a:t>
                      </a:r>
                      <a:endParaRPr lang="zh-TW" alt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2/2</a:t>
                      </a:r>
                      <a:r>
                        <a:rPr lang="en-US" altLang="zh-TW" sz="1400" b="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5</a:t>
                      </a:r>
                      <a:endParaRPr lang="zh-TW" sz="1400" b="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en-US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/</a:t>
                      </a:r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26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2/27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2/28</a:t>
                      </a:r>
                      <a:endParaRPr lang="zh-TW" alt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2/29</a:t>
                      </a:r>
                      <a:endParaRPr lang="zh-TW" alt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3/</a:t>
                      </a:r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1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TW" sz="1000" b="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zh-TW" altLang="en-US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新細明體"/>
                          <a:cs typeface="Times New Roman"/>
                        </a:rPr>
                        <a:t>●</a:t>
                      </a:r>
                      <a:r>
                        <a:rPr kumimoji="0" lang="zh-TW" altLang="en-US" sz="13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新細明體"/>
                          <a:cs typeface="Times New Roman"/>
                        </a:rPr>
                        <a:t>學測成績公告</a:t>
                      </a:r>
                      <a:endParaRPr kumimoji="0" lang="en-US" altLang="zh-TW" sz="13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>
                        <a:lnSpc>
                          <a:spcPts val="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TW" sz="1000" b="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>
                        <a:lnSpc>
                          <a:spcPts val="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TW" sz="1000" b="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400" b="0" kern="100" dirty="0" smtClean="0">
                          <a:solidFill>
                            <a:schemeClr val="tx1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※</a:t>
                      </a:r>
                      <a:r>
                        <a:rPr lang="zh-TW" altLang="en-US" sz="1400" b="0" kern="100" dirty="0" smtClean="0">
                          <a:solidFill>
                            <a:schemeClr val="tx1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發下大學及科大個人申請</a:t>
                      </a:r>
                      <a:r>
                        <a:rPr lang="en-US" altLang="zh-TW" sz="1400" b="0" kern="100" dirty="0" smtClean="0">
                          <a:solidFill>
                            <a:schemeClr val="tx1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『</a:t>
                      </a:r>
                      <a:r>
                        <a:rPr lang="zh-TW" altLang="en-US" sz="1400" b="0" kern="100" dirty="0" smtClean="0">
                          <a:solidFill>
                            <a:schemeClr val="tx1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校內報名表</a:t>
                      </a:r>
                      <a:r>
                        <a:rPr lang="en-US" altLang="zh-TW" sz="1400" b="0" kern="100" dirty="0" smtClean="0">
                          <a:solidFill>
                            <a:schemeClr val="tx1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』</a:t>
                      </a:r>
                    </a:p>
                  </a:txBody>
                  <a:tcPr marL="61722" marR="6172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kern="100" dirty="0">
                        <a:solidFill>
                          <a:srgbClr val="C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kern="100" dirty="0" smtClean="0">
                          <a:solidFill>
                            <a:srgbClr val="C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n-US" altLang="zh-TW" sz="1300" b="1" kern="100" dirty="0">
                        <a:solidFill>
                          <a:srgbClr val="C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kern="100" dirty="0">
                        <a:solidFill>
                          <a:srgbClr val="C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kern="100" dirty="0">
                        <a:solidFill>
                          <a:srgbClr val="FF4747"/>
                        </a:solidFill>
                        <a:latin typeface="Times New Roman"/>
                        <a:ea typeface="華康中特圓體(P)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altLang="zh-TW" sz="1300" kern="100" dirty="0">
                        <a:solidFill>
                          <a:srgbClr val="FF4747"/>
                        </a:solidFill>
                        <a:latin typeface="Times New Roman"/>
                        <a:ea typeface="華康中特圓體(P)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altLang="zh-TW" sz="1300" kern="100" dirty="0">
                        <a:solidFill>
                          <a:srgbClr val="FF4747"/>
                        </a:solidFill>
                        <a:latin typeface="Times New Roman"/>
                        <a:ea typeface="華康中特圓體(P)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放假</a:t>
                      </a:r>
                      <a:endParaRPr lang="zh-TW" altLang="zh-TW" sz="1400" kern="100" dirty="0" smtClean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8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3/2</a:t>
                      </a:r>
                      <a:endParaRPr lang="zh-TW" alt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3/</a:t>
                      </a:r>
                      <a:r>
                        <a:rPr lang="en-US" altLang="zh-TW" sz="1400" b="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endParaRPr lang="zh-TW" sz="1400" b="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3/</a:t>
                      </a:r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4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3/</a:t>
                      </a:r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5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3/</a:t>
                      </a:r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6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3/</a:t>
                      </a:r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7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3/</a:t>
                      </a:r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8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158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※繳交大學及科大個人申請</a:t>
                      </a:r>
                      <a:endParaRPr lang="en-US" altLang="zh-TW" sz="1400" kern="100" dirty="0" smtClean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『校內報名表』</a:t>
                      </a:r>
                      <a:endParaRPr lang="en-US" altLang="zh-TW" sz="1400" kern="100" dirty="0" smtClean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中午</a:t>
                      </a:r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12:00</a:t>
                      </a:r>
                      <a:r>
                        <a:rPr lang="zh-TW" altLang="en-US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前</a:t>
                      </a:r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endParaRPr lang="zh-TW" altLang="zh-TW" sz="1400" kern="10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300" kern="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100" dirty="0" smtClean="0">
                          <a:solidFill>
                            <a:schemeClr val="tx1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※</a:t>
                      </a:r>
                      <a:r>
                        <a:rPr kumimoji="0" lang="zh-TW" altLang="en-US" sz="1400" dirty="0" smtClean="0">
                          <a:latin typeface="細明體" panose="02020509000000000000" pitchFamily="49" charset="-12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學生</a:t>
                      </a:r>
                      <a:r>
                        <a:rPr kumimoji="0" lang="zh-TW" altLang="zh-TW" sz="1400" dirty="0" smtClean="0">
                          <a:latin typeface="細明體" panose="02020509000000000000" pitchFamily="49" charset="-12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至</a:t>
                      </a:r>
                      <a:r>
                        <a:rPr kumimoji="0" lang="en-US" altLang="zh-TW" sz="1400" dirty="0" smtClean="0">
                          <a:latin typeface="細明體" panose="02020509000000000000" pitchFamily="49" charset="-12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109</a:t>
                      </a:r>
                      <a:r>
                        <a:rPr kumimoji="0" lang="zh-TW" altLang="en-US" sz="1400" dirty="0" smtClean="0">
                          <a:latin typeface="細明體" panose="02020509000000000000" pitchFamily="49" charset="-12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大學</a:t>
                      </a:r>
                      <a:r>
                        <a:rPr kumimoji="0" lang="zh-TW" altLang="zh-TW" sz="1400" dirty="0" smtClean="0">
                          <a:latin typeface="細明體" panose="02020509000000000000" pitchFamily="49" charset="-12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甄選委員會</a:t>
                      </a:r>
                      <a:r>
                        <a:rPr kumimoji="0" lang="zh-TW" altLang="zh-TW" sz="1400" dirty="0" smtClean="0">
                          <a:solidFill>
                            <a:srgbClr val="FF0000"/>
                          </a:solidFill>
                          <a:latin typeface="細明體" panose="02020509000000000000" pitchFamily="49" charset="-120"/>
                          <a:ea typeface="細明體" panose="02020509000000000000" pitchFamily="49" charset="-120"/>
                          <a:cs typeface="Times New Roman" panose="02020603050405020304" pitchFamily="18" charset="0"/>
                        </a:rPr>
                        <a:t>自行設定個人專屬之密碼</a:t>
                      </a:r>
                      <a:endParaRPr lang="zh-TW" altLang="en-US" sz="1400" dirty="0" smtClean="0">
                        <a:latin typeface="細明體" panose="02020509000000000000" pitchFamily="49" charset="-120"/>
                        <a:ea typeface="細明體" panose="02020509000000000000" pitchFamily="49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dirty="0">
                        <a:solidFill>
                          <a:srgbClr val="C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dirty="0">
                        <a:solidFill>
                          <a:srgbClr val="C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dirty="0">
                        <a:solidFill>
                          <a:srgbClr val="C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/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sz="1400" kern="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9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新細明體"/>
                          <a:cs typeface="Times New Roman"/>
                        </a:rPr>
                        <a:t>3/9</a:t>
                      </a:r>
                      <a:endParaRPr kumimoji="0" lang="zh-TW" altLang="zh-TW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3/</a:t>
                      </a:r>
                      <a:r>
                        <a:rPr lang="en-US" altLang="zh-TW" sz="1400" b="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10</a:t>
                      </a:r>
                      <a:endParaRPr lang="zh-TW" sz="1400" b="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3/11</a:t>
                      </a:r>
                      <a:endParaRPr lang="zh-TW" altLang="zh-TW" sz="16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altLang="zh-TW" sz="14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新細明體"/>
                          <a:cs typeface="Times New Roman"/>
                          <a:sym typeface="Wingdings"/>
                        </a:rPr>
                        <a:t></a:t>
                      </a:r>
                      <a:r>
                        <a:rPr lang="en-US" sz="1400" b="1" kern="100" dirty="0" smtClean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3/1</a:t>
                      </a:r>
                      <a:r>
                        <a:rPr lang="en-US" altLang="zh-TW" sz="1400" b="1" kern="100" dirty="0" smtClean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zh-TW" sz="1400" b="1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solidFill>
                            <a:schemeClr val="tx1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3/1</a:t>
                      </a:r>
                      <a:r>
                        <a:rPr lang="en-US" altLang="zh-TW" sz="1400" b="0" kern="100" dirty="0" smtClean="0">
                          <a:solidFill>
                            <a:schemeClr val="tx1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endParaRPr lang="zh-TW" sz="1400" b="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3/1</a:t>
                      </a:r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4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3/1</a:t>
                      </a:r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5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6690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zh-TW" altLang="zh-TW" sz="1400" kern="100" dirty="0">
                        <a:solidFill>
                          <a:srgbClr val="000000"/>
                        </a:solidFill>
                        <a:latin typeface="+mj-ea"/>
                        <a:ea typeface="+mn-ea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200" b="1" kern="100" dirty="0">
                        <a:solidFill>
                          <a:srgbClr val="C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b="0" kern="100" dirty="0" smtClean="0">
                          <a:solidFill>
                            <a:schemeClr val="tx1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※</a:t>
                      </a:r>
                      <a:r>
                        <a:rPr kumimoji="0" lang="zh-TW" altLang="en-US" sz="1400" b="1" kern="100" dirty="0" smtClean="0">
                          <a:solidFill>
                            <a:srgbClr val="C00000"/>
                          </a:solidFill>
                          <a:latin typeface="+mj-ea"/>
                          <a:ea typeface="+mn-ea"/>
                          <a:cs typeface="Times New Roman"/>
                        </a:rPr>
                        <a:t>大學</a:t>
                      </a:r>
                      <a:r>
                        <a:rPr kumimoji="0" lang="zh-TW" altLang="zh-TW" sz="1400" b="1" kern="100" dirty="0" smtClean="0">
                          <a:solidFill>
                            <a:srgbClr val="C00000"/>
                          </a:solidFill>
                          <a:latin typeface="+mj-ea"/>
                          <a:ea typeface="+mn-ea"/>
                          <a:cs typeface="Times New Roman"/>
                        </a:rPr>
                        <a:t>及科大</a:t>
                      </a:r>
                      <a:r>
                        <a:rPr kumimoji="0" lang="zh-TW" altLang="en-US" sz="1400" b="1" kern="100" dirty="0" smtClean="0">
                          <a:solidFill>
                            <a:srgbClr val="C00000"/>
                          </a:solidFill>
                          <a:latin typeface="+mj-ea"/>
                          <a:ea typeface="+mn-ea"/>
                          <a:cs typeface="Times New Roman"/>
                        </a:rPr>
                        <a:t>校內個人申請</a:t>
                      </a:r>
                      <a:endParaRPr kumimoji="0" lang="en-US" altLang="zh-TW" sz="1400" b="1" kern="100" dirty="0" smtClean="0">
                        <a:solidFill>
                          <a:srgbClr val="C00000"/>
                        </a:solidFill>
                        <a:latin typeface="+mj-ea"/>
                        <a:ea typeface="+mn-ea"/>
                        <a:cs typeface="Times New Roman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zh-TW" altLang="zh-TW" sz="1400" b="1" kern="100" dirty="0" smtClean="0">
                          <a:solidFill>
                            <a:srgbClr val="C00000"/>
                          </a:solidFill>
                          <a:latin typeface="+mj-ea"/>
                          <a:ea typeface="+mn-ea"/>
                          <a:cs typeface="Times New Roman"/>
                        </a:rPr>
                        <a:t>線上選填截止</a:t>
                      </a:r>
                      <a:endParaRPr kumimoji="0" lang="en-US" altLang="zh-TW" sz="1400" b="1" kern="100" dirty="0" smtClean="0">
                        <a:solidFill>
                          <a:srgbClr val="C00000"/>
                        </a:solidFill>
                        <a:latin typeface="+mj-ea"/>
                        <a:ea typeface="+mn-ea"/>
                        <a:cs typeface="Times New Roman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zh-TW" sz="1400" b="1" kern="100" dirty="0" smtClean="0">
                          <a:solidFill>
                            <a:srgbClr val="C00000"/>
                          </a:solidFill>
                          <a:latin typeface="+mj-ea"/>
                          <a:ea typeface="+mn-ea"/>
                          <a:cs typeface="Times New Roman"/>
                        </a:rPr>
                        <a:t>(</a:t>
                      </a:r>
                      <a:r>
                        <a:rPr kumimoji="0" lang="zh-TW" altLang="en-US" sz="1400" b="1" kern="100" dirty="0" smtClean="0">
                          <a:solidFill>
                            <a:srgbClr val="C00000"/>
                          </a:solidFill>
                          <a:latin typeface="+mj-ea"/>
                          <a:ea typeface="+mn-ea"/>
                          <a:cs typeface="Times New Roman"/>
                        </a:rPr>
                        <a:t>晚上</a:t>
                      </a:r>
                      <a:r>
                        <a:rPr kumimoji="0" lang="en-US" altLang="zh-TW" sz="1400" b="1" kern="100" dirty="0" smtClean="0">
                          <a:solidFill>
                            <a:srgbClr val="C00000"/>
                          </a:solidFill>
                          <a:latin typeface="+mj-ea"/>
                          <a:ea typeface="+mn-ea"/>
                          <a:cs typeface="Times New Roman"/>
                        </a:rPr>
                        <a:t>12:00)</a:t>
                      </a:r>
                      <a:endParaRPr kumimoji="0" lang="zh-TW" altLang="zh-TW" sz="1400" kern="100" dirty="0" smtClean="0">
                        <a:solidFill>
                          <a:srgbClr val="000000"/>
                        </a:solidFill>
                        <a:latin typeface="+mj-ea"/>
                        <a:ea typeface="+mn-ea"/>
                        <a:cs typeface="Times New Roman"/>
                      </a:endParaRPr>
                    </a:p>
                    <a:p>
                      <a:endParaRPr lang="zh-TW" altLang="en-US" dirty="0"/>
                    </a:p>
                  </a:txBody>
                  <a:tcPr marL="61722" marR="617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1722" marR="617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255067" y="260648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109</a:t>
            </a:r>
            <a:r>
              <a:rPr lang="zh-TW" altLang="zh-TW" sz="3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大學</a:t>
            </a:r>
            <a:r>
              <a:rPr lang="zh-TW" altLang="zh-TW" sz="34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及科大個人申請</a:t>
            </a:r>
            <a:r>
              <a:rPr lang="en-US" altLang="zh-TW" sz="24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</a:rPr>
              <a:t>-</a:t>
            </a:r>
            <a:r>
              <a:rPr lang="zh-TW" altLang="zh-TW" sz="30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</a:rPr>
              <a:t>校內作業重要日期</a:t>
            </a:r>
            <a:r>
              <a:rPr lang="en-US" altLang="zh-TW" sz="30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</a:rPr>
              <a:t>(I)</a:t>
            </a:r>
            <a:endParaRPr lang="zh-TW" altLang="zh-TW" sz="3000" dirty="0">
              <a:latin typeface="+mn-ea"/>
              <a:ea typeface="+mn-ea"/>
            </a:endParaRPr>
          </a:p>
          <a:p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4283968" y="4106243"/>
            <a:ext cx="1296144" cy="1561634"/>
          </a:xfrm>
          <a:prstGeom prst="roundRect">
            <a:avLst>
              <a:gd name="adj" fmla="val 10042"/>
            </a:avLst>
          </a:prstGeom>
          <a:noFill/>
          <a:ln>
            <a:solidFill>
              <a:srgbClr val="FF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7116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448210"/>
              </p:ext>
            </p:extLst>
          </p:nvPr>
        </p:nvGraphicFramePr>
        <p:xfrm>
          <a:off x="611558" y="748156"/>
          <a:ext cx="7992888" cy="4467032"/>
        </p:xfrm>
        <a:graphic>
          <a:graphicData uri="http://schemas.openxmlformats.org/drawingml/2006/table">
            <a:tbl>
              <a:tblPr/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5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74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8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8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9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latin typeface="Cambria"/>
                          <a:ea typeface="新細明體"/>
                          <a:cs typeface="Times New Roman"/>
                        </a:rPr>
                        <a:t>星期一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latin typeface="Cambria"/>
                          <a:ea typeface="新細明體"/>
                          <a:cs typeface="Times New Roman"/>
                        </a:rPr>
                        <a:t>星期二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latin typeface="Cambria"/>
                          <a:ea typeface="新細明體"/>
                          <a:cs typeface="Times New Roman"/>
                        </a:rPr>
                        <a:t>星期三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latin typeface="Cambria"/>
                          <a:ea typeface="新細明體"/>
                          <a:cs typeface="Times New Roman"/>
                        </a:rPr>
                        <a:t>星期四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latin typeface="Cambria"/>
                          <a:ea typeface="新細明體"/>
                          <a:cs typeface="Times New Roman"/>
                        </a:rPr>
                        <a:t>星期五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latin typeface="Cambria"/>
                          <a:ea typeface="新細明體"/>
                          <a:cs typeface="Times New Roman"/>
                        </a:rPr>
                        <a:t>星期六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latin typeface="Cambria"/>
                          <a:ea typeface="新細明體"/>
                          <a:cs typeface="Times New Roman"/>
                        </a:rPr>
                        <a:t>星期日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3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新細明體"/>
                          <a:cs typeface="Times New Roman"/>
                        </a:rPr>
                        <a:t>3/16</a:t>
                      </a:r>
                      <a:endParaRPr kumimoji="0" lang="zh-TW" altLang="zh-TW" sz="1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3/17</a:t>
                      </a:r>
                      <a:endParaRPr lang="zh-TW" alt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3/18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solidFill>
                            <a:schemeClr val="tx1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en-US" altLang="zh-TW" sz="1400" b="0" kern="100" dirty="0" smtClean="0">
                          <a:solidFill>
                            <a:schemeClr val="tx1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/19</a:t>
                      </a:r>
                      <a:endParaRPr lang="zh-TW" sz="1400" b="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/20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3/</a:t>
                      </a:r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21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3/</a:t>
                      </a:r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22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4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13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100" dirty="0" smtClean="0">
                          <a:solidFill>
                            <a:srgbClr val="000000"/>
                          </a:solidFill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/>
                        </a:rPr>
                        <a:t>※</a:t>
                      </a:r>
                      <a:r>
                        <a:rPr kumimoji="0" lang="zh-TW" altLang="en-US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大學及科大個人申請校內繳費截止</a:t>
                      </a:r>
                      <a:r>
                        <a:rPr kumimoji="0" lang="en-US" altLang="zh-TW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zh-TW" altLang="en-US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中</a:t>
                      </a:r>
                      <a:r>
                        <a:rPr kumimoji="0" lang="en-US" altLang="zh-TW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12:00)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12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0" kern="100" dirty="0" smtClean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0" kern="100" dirty="0" smtClean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●</a:t>
                      </a:r>
                      <a:r>
                        <a:rPr lang="zh-TW" altLang="en-US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繁星錄取</a:t>
                      </a:r>
                      <a:endParaRPr lang="en-US" altLang="zh-TW" sz="1400" kern="100" dirty="0" smtClean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   生取消個   </a:t>
                      </a:r>
                      <a:endParaRPr lang="en-US" altLang="zh-TW" sz="1400" kern="100" dirty="0" smtClean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 人申請報名</a:t>
                      </a:r>
                      <a:endParaRPr lang="en-US" altLang="zh-TW" sz="1400" kern="100" dirty="0" smtClean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6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3/23</a:t>
                      </a:r>
                      <a:endParaRPr lang="zh-TW" alt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3/</a:t>
                      </a:r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24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3/</a:t>
                      </a:r>
                      <a:r>
                        <a:rPr lang="en-US" altLang="zh-TW" sz="1600" b="0" kern="100" dirty="0" smtClean="0">
                          <a:solidFill>
                            <a:schemeClr val="tx1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25</a:t>
                      </a:r>
                      <a:endParaRPr lang="zh-TW" sz="1600" b="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新細明體"/>
                          <a:cs typeface="Times New Roman"/>
                        </a:rPr>
                        <a:t>3/26</a:t>
                      </a:r>
                      <a:endParaRPr kumimoji="0" lang="zh-TW" altLang="en-US" sz="1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3/</a:t>
                      </a:r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27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3/</a:t>
                      </a:r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28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3/</a:t>
                      </a:r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29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0688">
                <a:tc>
                  <a:txBody>
                    <a:bodyPr/>
                    <a:lstStyle/>
                    <a:p>
                      <a:pPr algn="l"/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lang="zh-TW" altLang="en-US" sz="1400" kern="1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b="1" kern="100" dirty="0">
                        <a:solidFill>
                          <a:srgbClr val="E5474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dirty="0">
                        <a:solidFill>
                          <a:srgbClr val="C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dirty="0">
                        <a:solidFill>
                          <a:srgbClr val="C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dirty="0">
                        <a:solidFill>
                          <a:srgbClr val="C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/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3/30</a:t>
                      </a:r>
                      <a:endParaRPr lang="zh-TW" alt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solidFill>
                            <a:srgbClr val="E5474F"/>
                          </a:solidFill>
                          <a:latin typeface="Calibri"/>
                          <a:ea typeface="新細明體"/>
                          <a:cs typeface="Times New Roman"/>
                          <a:sym typeface="Wingdings"/>
                        </a:rPr>
                        <a:t></a:t>
                      </a:r>
                      <a:r>
                        <a:rPr lang="en-US" altLang="zh-TW" sz="1400" b="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3/31</a:t>
                      </a:r>
                      <a:endParaRPr lang="zh-TW" sz="1400" b="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4/1</a:t>
                      </a:r>
                      <a:endParaRPr lang="zh-TW" alt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4/2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0" kern="100" dirty="0" smtClean="0">
                          <a:solidFill>
                            <a:schemeClr val="tx1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4/3</a:t>
                      </a:r>
                      <a:endParaRPr lang="zh-TW" sz="1400" b="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4/4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4/5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01020">
                <a:tc>
                  <a:txBody>
                    <a:bodyPr/>
                    <a:lstStyle/>
                    <a:p>
                      <a:pPr algn="l"/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100" dirty="0" smtClean="0">
                          <a:solidFill>
                            <a:srgbClr val="000000"/>
                          </a:solidFill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/>
                        </a:rPr>
                        <a:t>※</a:t>
                      </a:r>
                      <a:r>
                        <a:rPr kumimoji="0" lang="zh-TW" altLang="en-US" sz="1400" b="1" dirty="0" smtClean="0">
                          <a:solidFill>
                            <a:srgbClr val="E5474F"/>
                          </a:solidFill>
                        </a:rPr>
                        <a:t>大學個人申請公告第一階段通過篩選結果</a:t>
                      </a:r>
                      <a:endParaRPr lang="zh-TW" altLang="zh-TW" sz="1400" b="1" kern="100" dirty="0" smtClean="0">
                        <a:solidFill>
                          <a:srgbClr val="E5474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200" b="1" kern="100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b="0" kern="100" dirty="0" smtClean="0">
                          <a:solidFill>
                            <a:srgbClr val="000000"/>
                          </a:solidFill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/>
                        </a:rPr>
                        <a:t>※</a:t>
                      </a:r>
                      <a:r>
                        <a:rPr lang="zh-TW" altLang="en-US" sz="1200" b="1" kern="1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科大</a:t>
                      </a:r>
                      <a:endParaRPr lang="en-US" altLang="zh-TW" sz="1200" b="1" kern="100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200" b="1" kern="1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第一階段放榜</a:t>
                      </a:r>
                      <a:endParaRPr lang="en-US" altLang="zh-TW" sz="1200" b="1" kern="10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251520" y="116632"/>
            <a:ext cx="84969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109</a:t>
            </a:r>
            <a:r>
              <a:rPr lang="zh-TW" altLang="zh-TW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大學</a:t>
            </a:r>
            <a:r>
              <a:rPr lang="zh-TW" altLang="zh-TW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及科大個人申請</a:t>
            </a:r>
            <a:r>
              <a:rPr lang="en-US" altLang="zh-TW" sz="24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</a:rPr>
              <a:t>-</a:t>
            </a:r>
            <a:r>
              <a:rPr lang="zh-TW" altLang="zh-TW" sz="30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</a:rPr>
              <a:t>校內作業重要日期</a:t>
            </a:r>
            <a:r>
              <a:rPr lang="en-US" altLang="zh-TW" sz="30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</a:rPr>
              <a:t>(II)</a:t>
            </a:r>
            <a:endParaRPr lang="zh-TW" altLang="zh-TW" sz="3000" dirty="0">
              <a:latin typeface="+mn-ea"/>
              <a:ea typeface="+mn-ea"/>
            </a:endParaRPr>
          </a:p>
          <a:p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5138641" y="1233811"/>
            <a:ext cx="3456384" cy="3696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學生上網查詢高中在校成績在校</a:t>
            </a:r>
            <a:r>
              <a:rPr lang="zh-TW" altLang="en-US" sz="1400" dirty="0" smtClean="0"/>
              <a:t>證明</a:t>
            </a:r>
            <a:endParaRPr lang="zh-TW" altLang="en-US" sz="1400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433401"/>
              </p:ext>
            </p:extLst>
          </p:nvPr>
        </p:nvGraphicFramePr>
        <p:xfrm>
          <a:off x="611558" y="5041200"/>
          <a:ext cx="7992888" cy="805512"/>
        </p:xfrm>
        <a:graphic>
          <a:graphicData uri="http://schemas.openxmlformats.org/drawingml/2006/table">
            <a:tbl>
              <a:tblPr/>
              <a:tblGrid>
                <a:gridCol w="120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74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8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8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51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4/6</a:t>
                      </a:r>
                      <a:endParaRPr lang="zh-TW" alt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4/7</a:t>
                      </a:r>
                      <a:endParaRPr lang="zh-TW" sz="1400" b="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4/18</a:t>
                      </a:r>
                      <a:endParaRPr lang="zh-TW" alt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4/9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0" kern="100" dirty="0" smtClean="0">
                          <a:solidFill>
                            <a:schemeClr val="tx1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4/10</a:t>
                      </a:r>
                      <a:endParaRPr lang="zh-TW" sz="1400" b="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4/11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4/12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319">
                <a:tc>
                  <a:txBody>
                    <a:bodyPr/>
                    <a:lstStyle/>
                    <a:p>
                      <a:pPr algn="l"/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200" b="1" kern="100" dirty="0">
                        <a:solidFill>
                          <a:srgbClr val="C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 dirty="0">
                        <a:solidFill>
                          <a:srgbClr val="0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sz="1400" kern="1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圓角矩形 12"/>
          <p:cNvSpPr/>
          <p:nvPr/>
        </p:nvSpPr>
        <p:spPr>
          <a:xfrm>
            <a:off x="4004879" y="4125493"/>
            <a:ext cx="4590146" cy="360040"/>
          </a:xfrm>
          <a:prstGeom prst="roundRect">
            <a:avLst/>
          </a:prstGeom>
          <a:solidFill>
            <a:srgbClr val="F8FDC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「審查資料上傳系統」開放</a:t>
            </a:r>
            <a:r>
              <a:rPr lang="zh-TW" altLang="en-US" sz="1400" dirty="0" smtClean="0"/>
              <a:t>（</a:t>
            </a:r>
            <a:r>
              <a:rPr lang="en-US" altLang="zh-TW" sz="1400" dirty="0" smtClean="0"/>
              <a:t>4/2~</a:t>
            </a:r>
            <a:r>
              <a:rPr lang="zh-TW" altLang="en-US" sz="1400" dirty="0" smtClean="0"/>
              <a:t>各校自訂</a:t>
            </a:r>
            <a:r>
              <a:rPr lang="en-US" altLang="zh-TW" sz="1400" dirty="0" smtClean="0">
                <a:solidFill>
                  <a:srgbClr val="FF0000"/>
                </a:solidFill>
              </a:rPr>
              <a:t> </a:t>
            </a:r>
            <a:r>
              <a:rPr lang="zh-TW" altLang="en-US" sz="1400" dirty="0" smtClean="0"/>
              <a:t>）</a:t>
            </a:r>
            <a:endParaRPr lang="zh-TW" altLang="en-US" sz="1400" dirty="0"/>
          </a:p>
        </p:txBody>
      </p:sp>
      <p:sp>
        <p:nvSpPr>
          <p:cNvPr id="16" name="圓角矩形 15"/>
          <p:cNvSpPr/>
          <p:nvPr/>
        </p:nvSpPr>
        <p:spPr>
          <a:xfrm>
            <a:off x="2879866" y="5328306"/>
            <a:ext cx="5760636" cy="405287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大學校系辦理第二階段面試</a:t>
            </a:r>
            <a:r>
              <a:rPr lang="en-US" altLang="zh-TW" sz="1400" dirty="0"/>
              <a:t>(</a:t>
            </a:r>
            <a:r>
              <a:rPr lang="en-US" altLang="zh-TW" sz="1400" dirty="0" smtClean="0"/>
              <a:t>4/15~5/3)</a:t>
            </a:r>
            <a:endParaRPr lang="zh-TW" altLang="en-US" sz="1400" dirty="0"/>
          </a:p>
        </p:txBody>
      </p:sp>
      <p:sp>
        <p:nvSpPr>
          <p:cNvPr id="10" name="圓角矩形 5">
            <a:extLst>
              <a:ext uri="{FF2B5EF4-FFF2-40B4-BE49-F238E27FC236}">
                <a16:creationId xmlns:a16="http://schemas.microsoft.com/office/drawing/2014/main" id="{B0867004-F2D3-471B-82D3-A2605DE97BEF}"/>
              </a:ext>
            </a:extLst>
          </p:cNvPr>
          <p:cNvSpPr/>
          <p:nvPr/>
        </p:nvSpPr>
        <p:spPr>
          <a:xfrm>
            <a:off x="600985" y="3493969"/>
            <a:ext cx="4537656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00" dirty="0" smtClean="0"/>
              <a:t>科大集體報名</a:t>
            </a:r>
            <a:r>
              <a:rPr lang="en-US" altLang="zh-TW" sz="1300" dirty="0" smtClean="0"/>
              <a:t>3/23-26</a:t>
            </a:r>
            <a:endParaRPr lang="zh-TW" altLang="en-US" sz="13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76" y="2747291"/>
            <a:ext cx="4689842" cy="48162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76" y="3115807"/>
            <a:ext cx="2365340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3642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16585" t="13008" r="17073" b="6671"/>
          <a:stretch/>
        </p:blipFill>
        <p:spPr>
          <a:xfrm>
            <a:off x="24701" y="188640"/>
            <a:ext cx="9144000" cy="647320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00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79512" y="1700809"/>
            <a:ext cx="235935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19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50"/>
          <p:cNvSpPr txBox="1">
            <a:spLocks noChangeArrowheads="1"/>
          </p:cNvSpPr>
          <p:nvPr/>
        </p:nvSpPr>
        <p:spPr bwMode="auto">
          <a:xfrm>
            <a:off x="414338" y="267948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報名考生設定密碼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643346814"/>
              </p:ext>
            </p:extLst>
          </p:nvPr>
        </p:nvGraphicFramePr>
        <p:xfrm>
          <a:off x="683568" y="980728"/>
          <a:ext cx="8332917" cy="570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327291"/>
      </p:ext>
    </p:extLst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 txBox="1">
            <a:spLocks noChangeArrowheads="1"/>
          </p:cNvSpPr>
          <p:nvPr/>
        </p:nvSpPr>
        <p:spPr bwMode="auto">
          <a:xfrm>
            <a:off x="414337" y="70775"/>
            <a:ext cx="8315325" cy="646113"/>
          </a:xfrm>
          <a:prstGeom prst="rect">
            <a:avLst/>
          </a:prstGeom>
          <a:noFill/>
          <a:ln>
            <a:noFill/>
          </a:ln>
          <a:extLst/>
        </p:spPr>
        <p:txBody>
          <a:bodyPr lIns="91418" tIns="45709" rIns="91418" bIns="45709" anchor="ctr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lang="zh-TW" altLang="zh-TW" sz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HY각헤드라인M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HY각헤드라인M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HY각헤드라인M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HY각헤드라인M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HY헤드라인M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HY헤드라인M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HY헤드라인M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HY헤드라인M" pitchFamily="18" charset="-127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  <a:defRPr/>
            </a:pPr>
            <a:r>
              <a:rPr altLang="en-US" sz="3600" kern="0" dirty="0">
                <a:latin typeface="微軟正黑體" pitchFamily="34" charset="-120"/>
                <a:ea typeface="微軟正黑體" pitchFamily="34" charset="-120"/>
              </a:rPr>
              <a:t>學生檢視成績證明</a:t>
            </a:r>
          </a:p>
        </p:txBody>
      </p:sp>
      <p:sp>
        <p:nvSpPr>
          <p:cNvPr id="4" name="矩形 3"/>
          <p:cNvSpPr/>
          <p:nvPr/>
        </p:nvSpPr>
        <p:spPr>
          <a:xfrm>
            <a:off x="647700" y="812469"/>
            <a:ext cx="7848600" cy="9239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1" indent="-3429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n"/>
              <a:defRPr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考生可至本會個人申請網站，進入「</a:t>
            </a:r>
            <a:r>
              <a:rPr lang="zh-TW" altLang="en-US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審查資料上傳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」，點選「</a:t>
            </a:r>
            <a:r>
              <a:rPr lang="zh-TW" altLang="en-US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應屆畢業學測考生查詢在校成績系統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」選項，查詢所屬學校上傳之「高中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職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在校成績證明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(PDF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檔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」，並送出檢視結果。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22830" t="30417" r="23942" b="12602"/>
          <a:stretch/>
        </p:blipFill>
        <p:spPr>
          <a:xfrm>
            <a:off x="620365" y="1842101"/>
            <a:ext cx="8081962" cy="468284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2040" y="1821177"/>
            <a:ext cx="1008111" cy="36855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9DDD5C-5408-4B44-8DE0-74B5686C5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F296F29-87FF-4794-B0EF-AAC618EE64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1B7A74C-5E64-414D-9DE1-2F85B45D82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59" y="260648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6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50"/>
          <p:cNvSpPr txBox="1">
            <a:spLocks noChangeArrowheads="1"/>
          </p:cNvSpPr>
          <p:nvPr/>
        </p:nvSpPr>
        <p:spPr bwMode="auto">
          <a:xfrm>
            <a:off x="414338" y="235601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審查資料上傳</a:t>
            </a:r>
          </a:p>
        </p:txBody>
      </p:sp>
      <p:graphicFrame>
        <p:nvGraphicFramePr>
          <p:cNvPr id="54" name="資料庫圖表 53"/>
          <p:cNvGraphicFramePr/>
          <p:nvPr>
            <p:extLst>
              <p:ext uri="{D42A27DB-BD31-4B8C-83A1-F6EECF244321}">
                <p14:modId xmlns:p14="http://schemas.microsoft.com/office/powerpoint/2010/main" val="2931657626"/>
              </p:ext>
            </p:extLst>
          </p:nvPr>
        </p:nvGraphicFramePr>
        <p:xfrm>
          <a:off x="452927" y="1186180"/>
          <a:ext cx="8238146" cy="5344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30983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5" name="WordArt 5"/>
          <p:cNvSpPr>
            <a:spLocks noChangeArrowheads="1" noChangeShapeType="1" noTextEdit="1"/>
          </p:cNvSpPr>
          <p:nvPr/>
        </p:nvSpPr>
        <p:spPr bwMode="auto">
          <a:xfrm>
            <a:off x="2555776" y="3429000"/>
            <a:ext cx="4896544" cy="108012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中特圓體(P)" pitchFamily="34" charset="-120"/>
                <a:ea typeface="華康中特圓體(P)" pitchFamily="34" charset="-120"/>
              </a:rPr>
              <a:t>條件說明</a:t>
            </a:r>
          </a:p>
        </p:txBody>
      </p:sp>
      <p:grpSp>
        <p:nvGrpSpPr>
          <p:cNvPr id="2" name="群組 7"/>
          <p:cNvGrpSpPr>
            <a:grpSpLocks/>
          </p:cNvGrpSpPr>
          <p:nvPr/>
        </p:nvGrpSpPr>
        <p:grpSpPr bwMode="auto">
          <a:xfrm>
            <a:off x="611560" y="692591"/>
            <a:ext cx="2847975" cy="2200505"/>
            <a:chOff x="446390" y="1318595"/>
            <a:chExt cx="2416102" cy="2200822"/>
          </a:xfrm>
        </p:grpSpPr>
        <p:sp>
          <p:nvSpPr>
            <p:cNvPr id="9" name="文字方塊 13"/>
            <p:cNvSpPr txBox="1"/>
            <p:nvPr/>
          </p:nvSpPr>
          <p:spPr>
            <a:xfrm rot="943969">
              <a:off x="446390" y="1318595"/>
              <a:ext cx="1371531" cy="144675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880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80808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華康中特圓體(P)" pitchFamily="34" charset="-120"/>
                  <a:ea typeface="華康中特圓體(P)" pitchFamily="34" charset="-120"/>
                </a:rPr>
                <a:t>畢</a:t>
              </a:r>
              <a:endParaRPr kumimoji="1" lang="zh-TW" altLang="en-US" sz="8800" b="0" dirty="0">
                <a:latin typeface="華康中特圓體(P)" pitchFamily="34" charset="-120"/>
                <a:ea typeface="華康中特圓體(P)" pitchFamily="34" charset="-120"/>
              </a:endParaRPr>
            </a:p>
          </p:txBody>
        </p:sp>
        <p:sp>
          <p:nvSpPr>
            <p:cNvPr id="10" name="文字方塊 14"/>
            <p:cNvSpPr txBox="1"/>
            <p:nvPr/>
          </p:nvSpPr>
          <p:spPr>
            <a:xfrm rot="21171886">
              <a:off x="1620224" y="2072658"/>
              <a:ext cx="1242268" cy="144675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880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80808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華康中特圓體(P)" pitchFamily="34" charset="-120"/>
                  <a:ea typeface="華康中特圓體(P)" pitchFamily="34" charset="-120"/>
                </a:rPr>
                <a:t>業</a:t>
              </a:r>
              <a:endParaRPr kumimoji="1" lang="zh-TW" altLang="en-US" sz="8800" b="0" dirty="0">
                <a:latin typeface="華康中特圓體(P)" pitchFamily="34" charset="-120"/>
                <a:ea typeface="華康中特圓體(P)" pitchFamily="34" charset="-12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 rot="21176337">
            <a:off x="81062" y="1966556"/>
            <a:ext cx="206979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108</a:t>
            </a:r>
            <a:endParaRPr lang="zh-TW" altLang="en-US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0" y="214290"/>
            <a:ext cx="9144000" cy="6286544"/>
            <a:chOff x="135" y="144"/>
            <a:chExt cx="5972" cy="4027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144" y="144"/>
              <a:ext cx="5963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3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 (本文)"/>
                  <a:ea typeface="華康中特圓體" pitchFamily="49" charset="-120"/>
                </a:rPr>
                <a:t>國立南科實中</a:t>
              </a:r>
              <a:r>
                <a:rPr lang="en-US" altLang="zh-TW" sz="3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 (本文)"/>
                  <a:ea typeface="華康中特圓體" pitchFamily="49" charset="-120"/>
                </a:rPr>
                <a:t>(</a:t>
              </a:r>
              <a:r>
                <a:rPr lang="zh-TW" altLang="en-US" sz="3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 (本文)"/>
                  <a:ea typeface="華康中特圓體" pitchFamily="49" charset="-120"/>
                </a:rPr>
                <a:t>高中部</a:t>
              </a:r>
              <a:r>
                <a:rPr lang="en-US" altLang="zh-TW" sz="3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 (本文)"/>
                  <a:ea typeface="華康中特圓體" pitchFamily="49" charset="-120"/>
                </a:rPr>
                <a:t>)</a:t>
              </a:r>
              <a:r>
                <a:rPr lang="zh-TW" altLang="en-US" sz="3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 (本文)"/>
                  <a:ea typeface="華康中特圓體" pitchFamily="49" charset="-120"/>
                </a:rPr>
                <a:t>畢業判定作業流程圖</a:t>
              </a:r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2565" y="720"/>
              <a:ext cx="1035" cy="34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sz="1400" dirty="0">
                  <a:latin typeface="華康中特圓體" pitchFamily="49" charset="-120"/>
                  <a:ea typeface="華康中特圓體" pitchFamily="49" charset="-120"/>
                </a:rPr>
                <a:t>高三學生</a:t>
              </a:r>
            </a:p>
            <a:p>
              <a:pPr algn="ctr"/>
              <a:r>
                <a:rPr lang="en-US" altLang="zh-TW" sz="1400" dirty="0"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zh-TW" altLang="en-US" sz="1400" dirty="0">
                  <a:latin typeface="華康中特圓體" pitchFamily="49" charset="-120"/>
                  <a:ea typeface="華康中特圓體" pitchFamily="49" charset="-120"/>
                </a:rPr>
                <a:t>高三第二學期結束</a:t>
              </a:r>
              <a:r>
                <a:rPr lang="en-US" altLang="zh-TW" sz="1400" dirty="0">
                  <a:latin typeface="標楷體" pitchFamily="65" charset="-120"/>
                  <a:ea typeface="標楷體" pitchFamily="65" charset="-120"/>
                </a:rPr>
                <a:t>)</a:t>
              </a:r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2414" y="1200"/>
              <a:ext cx="1344" cy="576"/>
            </a:xfrm>
            <a:prstGeom prst="flowChartDecision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sz="1400" dirty="0">
                  <a:latin typeface="華康中特圓體" pitchFamily="49" charset="-120"/>
                  <a:ea typeface="華康中特圓體" pitchFamily="49" charset="-120"/>
                </a:rPr>
                <a:t>德行評量之獎懲紀錄相抵</a:t>
              </a:r>
            </a:p>
            <a:p>
              <a:pPr algn="ctr"/>
              <a:r>
                <a:rPr lang="zh-TW" altLang="en-US" sz="1400" dirty="0">
                  <a:latin typeface="華康中特圓體" pitchFamily="49" charset="-120"/>
                  <a:ea typeface="華康中特圓體" pitchFamily="49" charset="-120"/>
                </a:rPr>
                <a:t>後未滿三大過</a:t>
              </a: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35" y="1632"/>
              <a:ext cx="2841" cy="1488"/>
            </a:xfrm>
            <a:prstGeom prst="flowChartDecision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42900" indent="-342900" algn="ctr"/>
              <a:endParaRPr kumimoji="0" lang="zh-TW" altLang="zh-TW" sz="14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934" y="3717"/>
              <a:ext cx="1262" cy="384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sz="2400" dirty="0">
                  <a:solidFill>
                    <a:srgbClr val="FFFF00"/>
                  </a:solidFill>
                  <a:latin typeface="華康中特圓體" pitchFamily="49" charset="-120"/>
                  <a:ea typeface="華康中特圓體" pitchFamily="49" charset="-120"/>
                </a:rPr>
                <a:t>發給畢業證書</a:t>
              </a: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2736" y="2832"/>
              <a:ext cx="907" cy="532"/>
            </a:xfrm>
            <a:prstGeom prst="flowChartDecision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42900" indent="-342900" algn="ctr"/>
              <a:r>
                <a:rPr kumimoji="0" lang="zh-TW" altLang="en-US" sz="1400" dirty="0">
                  <a:latin typeface="華康中特圓體" pitchFamily="49" charset="-120"/>
                  <a:ea typeface="華康中特圓體" pitchFamily="49" charset="-120"/>
                </a:rPr>
                <a:t>是否參加補考</a:t>
              </a:r>
            </a:p>
            <a:p>
              <a:pPr marL="342900" indent="-342900" algn="ctr"/>
              <a:r>
                <a:rPr kumimoji="0" lang="en-US" altLang="zh-TW" sz="1400" dirty="0"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kumimoji="0" lang="zh-TW" altLang="en-US" sz="1400" dirty="0">
                  <a:latin typeface="華康中特圓體" pitchFamily="49" charset="-120"/>
                  <a:ea typeface="華康中特圓體" pitchFamily="49" charset="-120"/>
                </a:rPr>
                <a:t>需達補考標準</a:t>
              </a:r>
              <a:r>
                <a:rPr kumimoji="0" lang="en-US" altLang="zh-TW" sz="1400" dirty="0">
                  <a:latin typeface="華康中特圓體" pitchFamily="49" charset="-120"/>
                  <a:ea typeface="華康中特圓體" pitchFamily="49" charset="-120"/>
                </a:rPr>
                <a:t>)</a:t>
              </a: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2784" y="3648"/>
              <a:ext cx="816" cy="523"/>
            </a:xfrm>
            <a:prstGeom prst="flowChartDecision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42900" indent="-342900" algn="ctr"/>
              <a:r>
                <a:rPr kumimoji="0" lang="zh-TW" altLang="en-US" sz="1400" dirty="0">
                  <a:latin typeface="華康中特圓體" pitchFamily="49" charset="-120"/>
                  <a:ea typeface="華康中特圓體" pitchFamily="49" charset="-120"/>
                </a:rPr>
                <a:t>補考重修後</a:t>
              </a:r>
            </a:p>
            <a:p>
              <a:pPr marL="342900" indent="-342900" algn="ctr"/>
              <a:r>
                <a:rPr kumimoji="0" lang="zh-TW" altLang="en-US" sz="1400" dirty="0">
                  <a:latin typeface="華康中特圓體" pitchFamily="49" charset="-120"/>
                  <a:ea typeface="華康中特圓體" pitchFamily="49" charset="-120"/>
                </a:rPr>
                <a:t>是否達畢業標準</a:t>
              </a: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3840" y="3264"/>
              <a:ext cx="1585" cy="480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sz="1400" dirty="0">
                  <a:solidFill>
                    <a:schemeClr val="bg1"/>
                  </a:solidFill>
                  <a:latin typeface="華康中特圓體" pitchFamily="49" charset="-120"/>
                  <a:ea typeface="華康中特圓體" pitchFamily="49" charset="-120"/>
                </a:rPr>
                <a:t>輔導延修</a:t>
              </a:r>
              <a:r>
                <a:rPr lang="en-US" altLang="zh-TW" sz="1400" dirty="0">
                  <a:solidFill>
                    <a:schemeClr val="bg1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zh-TW" altLang="en-US" sz="1400" dirty="0">
                  <a:solidFill>
                    <a:schemeClr val="bg1"/>
                  </a:solidFill>
                  <a:latin typeface="華康中特圓體" pitchFamily="49" charset="-120"/>
                  <a:ea typeface="華康中特圓體" pitchFamily="49" charset="-120"/>
                </a:rPr>
                <a:t>至多</a:t>
              </a:r>
              <a:r>
                <a:rPr lang="en-US" altLang="zh-TW" sz="1400" dirty="0">
                  <a:solidFill>
                    <a:schemeClr val="bg1"/>
                  </a:solidFill>
                  <a:latin typeface="華康中特圓體" pitchFamily="49" charset="-120"/>
                  <a:ea typeface="華康中特圓體" pitchFamily="49" charset="-120"/>
                </a:rPr>
                <a:t>2</a:t>
              </a:r>
              <a:r>
                <a:rPr lang="zh-TW" altLang="en-US" sz="1400" dirty="0">
                  <a:solidFill>
                    <a:schemeClr val="bg1"/>
                  </a:solidFill>
                  <a:latin typeface="華康中特圓體" pitchFamily="49" charset="-120"/>
                  <a:ea typeface="華康中特圓體" pitchFamily="49" charset="-120"/>
                </a:rPr>
                <a:t>年</a:t>
              </a:r>
              <a:r>
                <a:rPr lang="en-US" altLang="zh-TW" sz="1400" dirty="0">
                  <a:solidFill>
                    <a:schemeClr val="bg1"/>
                  </a:solidFill>
                  <a:latin typeface="華康中特圓體" pitchFamily="49" charset="-120"/>
                  <a:ea typeface="華康中特圓體" pitchFamily="49" charset="-120"/>
                </a:rPr>
                <a:t>)</a:t>
              </a:r>
              <a:r>
                <a:rPr lang="zh-TW" altLang="en-US" sz="1400" dirty="0">
                  <a:solidFill>
                    <a:schemeClr val="bg1"/>
                  </a:solidFill>
                  <a:latin typeface="華康中特圓體" pitchFamily="49" charset="-120"/>
                  <a:ea typeface="華康中特圓體" pitchFamily="49" charset="-120"/>
                </a:rPr>
                <a:t>，</a:t>
              </a:r>
            </a:p>
            <a:p>
              <a:pPr algn="ctr"/>
              <a:r>
                <a:rPr lang="zh-TW" altLang="en-US" sz="1400" dirty="0">
                  <a:solidFill>
                    <a:schemeClr val="bg1"/>
                  </a:solidFill>
                  <a:latin typeface="華康中特圓體" pitchFamily="49" charset="-120"/>
                  <a:ea typeface="華康中特圓體" pitchFamily="49" charset="-120"/>
                </a:rPr>
                <a:t>如放棄者只能取得修業證明書</a:t>
              </a: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4583" y="1649"/>
              <a:ext cx="673" cy="367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sz="1400" dirty="0">
                  <a:solidFill>
                    <a:schemeClr val="bg1"/>
                  </a:solidFill>
                  <a:latin typeface="華康中特圓體" pitchFamily="49" charset="-120"/>
                  <a:ea typeface="華康中特圓體" pitchFamily="49" charset="-120"/>
                </a:rPr>
                <a:t>發給</a:t>
              </a:r>
            </a:p>
            <a:p>
              <a:pPr algn="ctr"/>
              <a:r>
                <a:rPr lang="zh-TW" altLang="en-US" sz="1400" dirty="0">
                  <a:solidFill>
                    <a:schemeClr val="bg1"/>
                  </a:solidFill>
                  <a:latin typeface="華康中特圓體" pitchFamily="49" charset="-120"/>
                  <a:ea typeface="華康中特圓體" pitchFamily="49" charset="-120"/>
                </a:rPr>
                <a:t>修業證明書</a:t>
              </a:r>
            </a:p>
          </p:txBody>
        </p:sp>
        <p:cxnSp>
          <p:nvCxnSpPr>
            <p:cNvPr id="14" name="AutoShape 13"/>
            <p:cNvCxnSpPr>
              <a:cxnSpLocks noChangeShapeType="1"/>
              <a:stCxn id="6" idx="2"/>
              <a:endCxn id="7" idx="0"/>
            </p:cNvCxnSpPr>
            <p:nvPr/>
          </p:nvCxnSpPr>
          <p:spPr bwMode="auto">
            <a:xfrm rot="16200000" flipH="1">
              <a:off x="3019" y="1124"/>
              <a:ext cx="131" cy="3"/>
            </a:xfrm>
            <a:prstGeom prst="bentConnector3">
              <a:avLst>
                <a:gd name="adj1" fmla="val 5343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5" name="AutoShape 14"/>
            <p:cNvCxnSpPr>
              <a:cxnSpLocks noChangeShapeType="1"/>
              <a:stCxn id="7" idx="1"/>
              <a:endCxn id="8" idx="0"/>
            </p:cNvCxnSpPr>
            <p:nvPr/>
          </p:nvCxnSpPr>
          <p:spPr bwMode="auto">
            <a:xfrm rot="10800000" flipV="1">
              <a:off x="1556" y="1488"/>
              <a:ext cx="849" cy="135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6" name="AutoShape 15"/>
            <p:cNvCxnSpPr>
              <a:cxnSpLocks noChangeShapeType="1"/>
              <a:stCxn id="7" idx="3"/>
            </p:cNvCxnSpPr>
            <p:nvPr/>
          </p:nvCxnSpPr>
          <p:spPr bwMode="auto">
            <a:xfrm>
              <a:off x="3767" y="1488"/>
              <a:ext cx="1157" cy="135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7" name="AutoShape 16"/>
            <p:cNvCxnSpPr>
              <a:cxnSpLocks noChangeShapeType="1"/>
              <a:stCxn id="8" idx="2"/>
              <a:endCxn id="9" idx="0"/>
            </p:cNvCxnSpPr>
            <p:nvPr/>
          </p:nvCxnSpPr>
          <p:spPr bwMode="auto">
            <a:xfrm>
              <a:off x="1556" y="3129"/>
              <a:ext cx="9" cy="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8" name="AutoShape 19"/>
            <p:cNvCxnSpPr>
              <a:cxnSpLocks noChangeShapeType="1"/>
              <a:stCxn id="8" idx="3"/>
              <a:endCxn id="10" idx="0"/>
            </p:cNvCxnSpPr>
            <p:nvPr/>
          </p:nvCxnSpPr>
          <p:spPr bwMode="auto">
            <a:xfrm>
              <a:off x="2985" y="2376"/>
              <a:ext cx="205" cy="44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9" name="AutoShape 20"/>
            <p:cNvCxnSpPr>
              <a:cxnSpLocks noChangeShapeType="1"/>
              <a:stCxn id="10" idx="2"/>
              <a:endCxn id="11" idx="0"/>
            </p:cNvCxnSpPr>
            <p:nvPr/>
          </p:nvCxnSpPr>
          <p:spPr bwMode="auto">
            <a:xfrm>
              <a:off x="3190" y="3373"/>
              <a:ext cx="2" cy="26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" name="AutoShape 21"/>
            <p:cNvCxnSpPr>
              <a:cxnSpLocks noChangeShapeType="1"/>
              <a:stCxn id="10" idx="3"/>
              <a:endCxn id="12" idx="0"/>
            </p:cNvCxnSpPr>
            <p:nvPr/>
          </p:nvCxnSpPr>
          <p:spPr bwMode="auto">
            <a:xfrm>
              <a:off x="3643" y="3098"/>
              <a:ext cx="990" cy="16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21" name="AutoShape 22"/>
            <p:cNvCxnSpPr>
              <a:cxnSpLocks noChangeShapeType="1"/>
              <a:stCxn id="11" idx="3"/>
              <a:endCxn id="12" idx="2"/>
            </p:cNvCxnSpPr>
            <p:nvPr/>
          </p:nvCxnSpPr>
          <p:spPr bwMode="auto">
            <a:xfrm flipV="1">
              <a:off x="3600" y="3744"/>
              <a:ext cx="1033" cy="16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1872" y="1344"/>
              <a:ext cx="288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600" b="1">
                  <a:solidFill>
                    <a:srgbClr val="CC0000"/>
                  </a:solidFill>
                  <a:ea typeface="華康古印體" pitchFamily="65" charset="-120"/>
                </a:rPr>
                <a:t>是</a:t>
              </a: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1440" y="3264"/>
              <a:ext cx="288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600" b="1">
                  <a:solidFill>
                    <a:srgbClr val="CC0000"/>
                  </a:solidFill>
                  <a:ea typeface="華康古印體" pitchFamily="65" charset="-120"/>
                </a:rPr>
                <a:t>是</a:t>
              </a:r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4128" y="1353"/>
              <a:ext cx="288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600" b="1">
                  <a:ea typeface="華康古印體" pitchFamily="65" charset="-120"/>
                </a:rPr>
                <a:t>否</a:t>
              </a:r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3072" y="2505"/>
              <a:ext cx="288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600" b="1">
                  <a:ea typeface="華康古印體" pitchFamily="65" charset="-120"/>
                </a:rPr>
                <a:t>否</a:t>
              </a:r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3060" y="3339"/>
              <a:ext cx="288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600" b="1">
                  <a:solidFill>
                    <a:srgbClr val="CC0000"/>
                  </a:solidFill>
                  <a:ea typeface="華康古印體" pitchFamily="65" charset="-120"/>
                </a:rPr>
                <a:t>是</a:t>
              </a:r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3792" y="2976"/>
              <a:ext cx="288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600" b="1">
                  <a:ea typeface="華康古印體" pitchFamily="65" charset="-120"/>
                </a:rPr>
                <a:t>否</a:t>
              </a:r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3792" y="3801"/>
              <a:ext cx="288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600" b="1">
                  <a:ea typeface="華康古印體" pitchFamily="65" charset="-120"/>
                </a:rPr>
                <a:t>否</a:t>
              </a:r>
            </a:p>
          </p:txBody>
        </p:sp>
        <p:cxnSp>
          <p:nvCxnSpPr>
            <p:cNvPr id="29" name="AutoShape 32"/>
            <p:cNvCxnSpPr>
              <a:cxnSpLocks noChangeShapeType="1"/>
              <a:stCxn id="11" idx="1"/>
              <a:endCxn id="9" idx="3"/>
            </p:cNvCxnSpPr>
            <p:nvPr/>
          </p:nvCxnSpPr>
          <p:spPr bwMode="auto">
            <a:xfrm flipH="1" flipV="1">
              <a:off x="2196" y="3909"/>
              <a:ext cx="579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0" name="Text Box 33"/>
            <p:cNvSpPr txBox="1">
              <a:spLocks noChangeArrowheads="1"/>
            </p:cNvSpPr>
            <p:nvPr/>
          </p:nvSpPr>
          <p:spPr bwMode="auto">
            <a:xfrm>
              <a:off x="2352" y="3792"/>
              <a:ext cx="288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b="1">
                  <a:solidFill>
                    <a:srgbClr val="CC0000"/>
                  </a:solidFill>
                  <a:ea typeface="華康古印體" pitchFamily="65" charset="-120"/>
                </a:rPr>
                <a:t>是</a:t>
              </a:r>
            </a:p>
          </p:txBody>
        </p:sp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144" y="576"/>
              <a:ext cx="2277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200" dirty="0"/>
                <a:t>本流程圖僅供參考，實際作業仍以相關法規為準</a:t>
              </a:r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252" y="1788"/>
              <a:ext cx="2634" cy="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342900" indent="-342900"/>
              <a:r>
                <a:rPr kumimoji="0" lang="en-US" altLang="zh-TW" sz="1600" b="1" dirty="0"/>
                <a:t>■</a:t>
              </a:r>
              <a:r>
                <a:rPr kumimoji="0" lang="zh-TW" altLang="en-US" sz="1600" b="1" dirty="0"/>
                <a:t>累積及格學分達</a:t>
              </a:r>
              <a:r>
                <a:rPr kumimoji="0" lang="en-US" altLang="zh-TW" sz="1600" b="1" dirty="0"/>
                <a:t>160</a:t>
              </a:r>
              <a:r>
                <a:rPr kumimoji="0" lang="zh-TW" altLang="en-US" sz="1600" b="1" dirty="0"/>
                <a:t>學分</a:t>
              </a:r>
              <a:r>
                <a:rPr kumimoji="0" lang="en-US" altLang="zh-TW" sz="1600" b="1" dirty="0"/>
                <a:t>(</a:t>
              </a:r>
              <a:r>
                <a:rPr kumimoji="0" lang="zh-TW" altLang="en-US" sz="1600" b="1" dirty="0"/>
                <a:t>含</a:t>
              </a:r>
              <a:r>
                <a:rPr kumimoji="0" lang="en-US" altLang="zh-TW" sz="1600" b="1" dirty="0"/>
                <a:t>)</a:t>
              </a:r>
              <a:r>
                <a:rPr kumimoji="0" lang="zh-TW" altLang="en-US" sz="1600" b="1" dirty="0"/>
                <a:t>以上</a:t>
              </a:r>
              <a:endParaRPr kumimoji="0" lang="en-US" altLang="zh-TW" sz="1600" b="1" dirty="0"/>
            </a:p>
            <a:p>
              <a:pPr marL="342900" indent="-342900"/>
              <a:r>
                <a:rPr lang="zh-TW" altLang="en-US" sz="1600" b="1" dirty="0"/>
                <a:t>  </a:t>
              </a:r>
              <a:r>
                <a:rPr kumimoji="0" lang="zh-TW" altLang="en-US" sz="1600" b="1" dirty="0"/>
                <a:t>並</a:t>
              </a:r>
              <a:r>
                <a:rPr kumimoji="0" lang="zh-TW" altLang="en-US" sz="1600" b="1" i="1" u="sng" dirty="0"/>
                <a:t>符合下列 </a:t>
              </a:r>
              <a:r>
                <a:rPr kumimoji="0" lang="zh-TW" altLang="en-US" sz="1600" b="1" u="sng" dirty="0"/>
                <a:t>條件</a:t>
              </a:r>
            </a:p>
            <a:p>
              <a:pPr marL="342900" indent="-342900"/>
              <a:r>
                <a:rPr kumimoji="0" lang="en-US" altLang="zh-TW" sz="1600" b="1" dirty="0"/>
                <a:t>(1)</a:t>
              </a:r>
              <a:r>
                <a:rPr kumimoji="0" lang="zh-TW" altLang="en-US" sz="1600" b="1" dirty="0">
                  <a:solidFill>
                    <a:srgbClr val="CC0000"/>
                  </a:solidFill>
                </a:rPr>
                <a:t>每學年學業成績及格</a:t>
              </a:r>
              <a:r>
                <a:rPr kumimoji="0" lang="zh-TW" altLang="en-US" sz="1600" b="1" dirty="0"/>
                <a:t> </a:t>
              </a:r>
            </a:p>
            <a:p>
              <a:pPr marL="342900" indent="-342900"/>
              <a:r>
                <a:rPr kumimoji="0" lang="en-US" altLang="zh-TW" sz="1600" b="1" dirty="0"/>
                <a:t>(2)</a:t>
              </a:r>
              <a:r>
                <a:rPr kumimoji="0" lang="zh-TW" altLang="en-US" sz="1600" b="1" dirty="0"/>
                <a:t>必修須達</a:t>
              </a:r>
              <a:r>
                <a:rPr kumimoji="0" lang="en-US" altLang="zh-TW" sz="1600" b="1" dirty="0"/>
                <a:t>120</a:t>
              </a:r>
              <a:r>
                <a:rPr kumimoji="0" lang="zh-TW" altLang="en-US" sz="1600" b="1" dirty="0"/>
                <a:t>學分</a:t>
              </a:r>
              <a:endParaRPr kumimoji="0" lang="en-US" altLang="zh-TW" sz="1600" b="1" dirty="0"/>
            </a:p>
            <a:p>
              <a:pPr marL="342900" indent="-342900"/>
              <a:r>
                <a:rPr lang="zh-TW" altLang="en-US" sz="1600" b="1" dirty="0"/>
                <a:t>    </a:t>
              </a:r>
              <a:r>
                <a:rPr kumimoji="0" lang="en-US" altLang="zh-TW" sz="1600" b="1" dirty="0"/>
                <a:t>(</a:t>
              </a:r>
              <a:r>
                <a:rPr kumimoji="0" lang="zh-TW" altLang="en-US" sz="1600" b="1" dirty="0"/>
                <a:t>包含共同核心課程</a:t>
              </a:r>
              <a:r>
                <a:rPr kumimoji="0" lang="en-US" altLang="zh-TW" sz="1600" b="1" dirty="0"/>
                <a:t>48</a:t>
              </a:r>
              <a:r>
                <a:rPr kumimoji="0" lang="zh-TW" altLang="en-US" sz="1600" b="1" dirty="0"/>
                <a:t>學分</a:t>
              </a:r>
              <a:r>
                <a:rPr kumimoji="0" lang="en-US" altLang="zh-TW" sz="1600" b="1" dirty="0"/>
                <a:t>) </a:t>
              </a:r>
            </a:p>
            <a:p>
              <a:pPr marL="342900" indent="-342900"/>
              <a:r>
                <a:rPr kumimoji="0" lang="en-US" altLang="zh-TW" sz="1600" b="1" dirty="0"/>
                <a:t>(3)</a:t>
              </a:r>
              <a:r>
                <a:rPr kumimoji="0" lang="zh-TW" altLang="en-US" sz="1600" b="1" dirty="0"/>
                <a:t>選修須達</a:t>
              </a:r>
              <a:r>
                <a:rPr kumimoji="0" lang="en-US" altLang="zh-TW" sz="1600" b="1" dirty="0"/>
                <a:t>40</a:t>
              </a:r>
              <a:r>
                <a:rPr kumimoji="0" lang="zh-TW" altLang="en-US" sz="1600" b="1" dirty="0"/>
                <a:t>學分 </a:t>
              </a:r>
            </a:p>
          </p:txBody>
        </p:sp>
      </p:grpSp>
      <p:sp>
        <p:nvSpPr>
          <p:cNvPr id="4" name="橢圓 3">
            <a:extLst>
              <a:ext uri="{FF2B5EF4-FFF2-40B4-BE49-F238E27FC236}">
                <a16:creationId xmlns:a16="http://schemas.microsoft.com/office/drawing/2014/main" id="{5E94FFBA-F6B5-41D9-9FC5-BA9FD57070C4}"/>
              </a:ext>
            </a:extLst>
          </p:cNvPr>
          <p:cNvSpPr/>
          <p:nvPr/>
        </p:nvSpPr>
        <p:spPr>
          <a:xfrm>
            <a:off x="1797567" y="2537204"/>
            <a:ext cx="842126" cy="748007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544AA419-279E-40F8-9618-1B73B44D43F0}"/>
              </a:ext>
            </a:extLst>
          </p:cNvPr>
          <p:cNvCxnSpPr/>
          <p:nvPr/>
        </p:nvCxnSpPr>
        <p:spPr>
          <a:xfrm>
            <a:off x="421856" y="3816200"/>
            <a:ext cx="189956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D2C1FC6B-D77A-4045-9BFF-32515A1D6ECB}"/>
              </a:ext>
            </a:extLst>
          </p:cNvPr>
          <p:cNvCxnSpPr/>
          <p:nvPr/>
        </p:nvCxnSpPr>
        <p:spPr>
          <a:xfrm>
            <a:off x="465614" y="4312631"/>
            <a:ext cx="189956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5" name="WordArt 5"/>
          <p:cNvSpPr>
            <a:spLocks noChangeArrowheads="1" noChangeShapeType="1" noTextEdit="1"/>
          </p:cNvSpPr>
          <p:nvPr/>
        </p:nvSpPr>
        <p:spPr bwMode="auto">
          <a:xfrm>
            <a:off x="1835696" y="3429000"/>
            <a:ext cx="6264696" cy="1296144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中特圓體(P)" pitchFamily="34" charset="-120"/>
                <a:ea typeface="華康中特圓體(P)" pitchFamily="34" charset="-120"/>
              </a:rPr>
              <a:t>高三生涯及生命教育輔導</a:t>
            </a:r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6156176" y="5013176"/>
            <a:ext cx="26638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</a:pPr>
            <a:r>
              <a:rPr lang="zh-TW" altLang="en-US" sz="2000" dirty="0">
                <a:solidFill>
                  <a:srgbClr val="5F5F5F"/>
                </a:solidFill>
                <a:latin typeface="華康竹風體W4" pitchFamily="65" charset="-120"/>
                <a:ea typeface="華康竹風體W4" pitchFamily="65" charset="-120"/>
              </a:rPr>
              <a:t>輔導室</a:t>
            </a:r>
            <a:r>
              <a:rPr lang="en-US" altLang="zh-TW" sz="2000" dirty="0">
                <a:solidFill>
                  <a:srgbClr val="5F5F5F"/>
                </a:solidFill>
                <a:latin typeface="華康竹風體W4" pitchFamily="65" charset="-120"/>
                <a:ea typeface="華康竹風體W4" pitchFamily="65" charset="-120"/>
              </a:rPr>
              <a:t>:</a:t>
            </a:r>
            <a:r>
              <a:rPr lang="zh-TW" altLang="en-US" sz="2000" dirty="0">
                <a:solidFill>
                  <a:srgbClr val="5F5F5F"/>
                </a:solidFill>
                <a:latin typeface="華康竹風體W4" pitchFamily="65" charset="-120"/>
                <a:ea typeface="華康竹風體W4" pitchFamily="65" charset="-120"/>
              </a:rPr>
              <a:t> 陳怡娟</a:t>
            </a:r>
            <a:endParaRPr lang="en-US" altLang="zh-TW" sz="2000" dirty="0">
              <a:solidFill>
                <a:srgbClr val="5F5F5F"/>
              </a:solidFill>
              <a:latin typeface="華康竹風體W4" pitchFamily="65" charset="-120"/>
              <a:ea typeface="華康竹風體W4" pitchFamily="65" charset="-120"/>
            </a:endParaRPr>
          </a:p>
          <a:p>
            <a:pPr marL="342900" indent="-342900">
              <a:spcBef>
                <a:spcPct val="20000"/>
              </a:spcBef>
            </a:pPr>
            <a:r>
              <a:rPr lang="zh-TW" altLang="en-US" sz="2000" dirty="0">
                <a:solidFill>
                  <a:srgbClr val="5F5F5F"/>
                </a:solidFill>
                <a:latin typeface="華康竹風體W4" pitchFamily="65" charset="-120"/>
                <a:ea typeface="華康竹風體W4" pitchFamily="65" charset="-120"/>
              </a:rPr>
              <a:t>日期：</a:t>
            </a:r>
            <a:r>
              <a:rPr lang="en-US" altLang="zh-TW" sz="1600" dirty="0" smtClean="0">
                <a:solidFill>
                  <a:srgbClr val="5F5F5F"/>
                </a:solidFill>
                <a:latin typeface="DejaVu Sans Light" pitchFamily="34" charset="0"/>
                <a:ea typeface="DejaVu Sans Light" pitchFamily="34" charset="0"/>
                <a:cs typeface="DejaVu Sans Light" pitchFamily="34" charset="0"/>
              </a:rPr>
              <a:t>2020.</a:t>
            </a:r>
            <a:r>
              <a:rPr lang="zh-TW" altLang="en-US" sz="1600" dirty="0" smtClean="0">
                <a:solidFill>
                  <a:srgbClr val="5F5F5F"/>
                </a:solidFill>
                <a:latin typeface="DejaVu Sans Light" pitchFamily="34" charset="0"/>
                <a:ea typeface="華康竹風體W4" pitchFamily="65" charset="-120"/>
                <a:cs typeface="DejaVu Sans Light" pitchFamily="34" charset="0"/>
              </a:rPr>
              <a:t> </a:t>
            </a:r>
            <a:r>
              <a:rPr lang="en-US" altLang="zh-TW" sz="1600" dirty="0">
                <a:solidFill>
                  <a:srgbClr val="5F5F5F"/>
                </a:solidFill>
                <a:latin typeface="DejaVu Sans Light" pitchFamily="34" charset="0"/>
                <a:ea typeface="DejaVu Sans Light" pitchFamily="34" charset="0"/>
                <a:cs typeface="DejaVu Sans Light" pitchFamily="34" charset="0"/>
              </a:rPr>
              <a:t>2.</a:t>
            </a:r>
            <a:r>
              <a:rPr lang="zh-TW" altLang="en-US" sz="1600" dirty="0">
                <a:solidFill>
                  <a:srgbClr val="5F5F5F"/>
                </a:solidFill>
                <a:latin typeface="DejaVu Sans Light" pitchFamily="34" charset="0"/>
                <a:ea typeface="華康竹風體W4" pitchFamily="65" charset="-120"/>
                <a:cs typeface="DejaVu Sans Light" pitchFamily="34" charset="0"/>
              </a:rPr>
              <a:t> </a:t>
            </a:r>
            <a:r>
              <a:rPr lang="en-US" altLang="zh-TW" sz="1600" dirty="0" smtClean="0">
                <a:solidFill>
                  <a:srgbClr val="5F5F5F"/>
                </a:solidFill>
                <a:latin typeface="DejaVu Sans Light" pitchFamily="34" charset="0"/>
                <a:ea typeface="DejaVu Sans Light" pitchFamily="34" charset="0"/>
                <a:cs typeface="DejaVu Sans Light" pitchFamily="34" charset="0"/>
              </a:rPr>
              <a:t>17</a:t>
            </a:r>
            <a:endParaRPr lang="en-US" altLang="zh-TW" sz="1600" dirty="0">
              <a:solidFill>
                <a:srgbClr val="5F5F5F"/>
              </a:solidFill>
              <a:latin typeface="DejaVu Sans Light" pitchFamily="34" charset="0"/>
              <a:ea typeface="DejaVu Sans Light" pitchFamily="34" charset="0"/>
              <a:cs typeface="DejaVu Sans Light" pitchFamily="34" charset="0"/>
            </a:endParaRPr>
          </a:p>
        </p:txBody>
      </p:sp>
      <p:grpSp>
        <p:nvGrpSpPr>
          <p:cNvPr id="2" name="群組 7"/>
          <p:cNvGrpSpPr>
            <a:grpSpLocks/>
          </p:cNvGrpSpPr>
          <p:nvPr/>
        </p:nvGrpSpPr>
        <p:grpSpPr bwMode="auto">
          <a:xfrm>
            <a:off x="611560" y="692696"/>
            <a:ext cx="2847975" cy="2197100"/>
            <a:chOff x="446390" y="1318700"/>
            <a:chExt cx="2416102" cy="2197417"/>
          </a:xfrm>
        </p:grpSpPr>
        <p:sp>
          <p:nvSpPr>
            <p:cNvPr id="9" name="文字方塊 13"/>
            <p:cNvSpPr txBox="1"/>
            <p:nvPr/>
          </p:nvSpPr>
          <p:spPr>
            <a:xfrm rot="943969">
              <a:off x="446390" y="1318700"/>
              <a:ext cx="1371531" cy="144655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zh-TW" altLang="en-US" sz="880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80808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華康中特圓體(P)" pitchFamily="34" charset="-120"/>
                  <a:ea typeface="華康中特圓體(P)" pitchFamily="34" charset="-120"/>
                </a:rPr>
                <a:t>大</a:t>
              </a:r>
              <a:endParaRPr kumimoji="1" lang="zh-TW" altLang="en-US" sz="8800" b="0" dirty="0">
                <a:latin typeface="華康中特圓體(P)" pitchFamily="34" charset="-120"/>
                <a:ea typeface="華康中特圓體(P)" pitchFamily="34" charset="-120"/>
              </a:endParaRPr>
            </a:p>
          </p:txBody>
        </p:sp>
        <p:sp>
          <p:nvSpPr>
            <p:cNvPr id="10" name="文字方塊 14"/>
            <p:cNvSpPr txBox="1"/>
            <p:nvPr/>
          </p:nvSpPr>
          <p:spPr>
            <a:xfrm rot="21171886">
              <a:off x="1620224" y="2075957"/>
              <a:ext cx="1242268" cy="144016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zh-TW" altLang="en-US" sz="880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80808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華康中特圓體(P)" pitchFamily="34" charset="-120"/>
                  <a:ea typeface="華康中特圓體(P)" pitchFamily="34" charset="-120"/>
                </a:rPr>
                <a:t>學</a:t>
              </a:r>
              <a:endParaRPr kumimoji="1" lang="zh-TW" altLang="en-US" sz="8800" b="0" dirty="0">
                <a:latin typeface="華康中特圓體(P)" pitchFamily="34" charset="-120"/>
                <a:ea typeface="華康中特圓體(P)" pitchFamily="34" charset="-12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 rot="21176337">
            <a:off x="81062" y="1966556"/>
            <a:ext cx="206979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109</a:t>
            </a:r>
            <a:endParaRPr lang="zh-TW" altLang="en-US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108-2 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高三</a:t>
            </a: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生涯及生命教育輔導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50477"/>
              </p:ext>
            </p:extLst>
          </p:nvPr>
        </p:nvGraphicFramePr>
        <p:xfrm>
          <a:off x="467544" y="894730"/>
          <a:ext cx="8424936" cy="5486599"/>
        </p:xfrm>
        <a:graphic>
          <a:graphicData uri="http://schemas.openxmlformats.org/drawingml/2006/table">
            <a:tbl>
              <a:tblPr/>
              <a:tblGrid>
                <a:gridCol w="2852389">
                  <a:extLst>
                    <a:ext uri="{9D8B030D-6E8A-4147-A177-3AD203B41FA5}">
                      <a16:colId xmlns:a16="http://schemas.microsoft.com/office/drawing/2014/main" val="2043350066"/>
                    </a:ext>
                  </a:extLst>
                </a:gridCol>
                <a:gridCol w="1860664">
                  <a:extLst>
                    <a:ext uri="{9D8B030D-6E8A-4147-A177-3AD203B41FA5}">
                      <a16:colId xmlns:a16="http://schemas.microsoft.com/office/drawing/2014/main" val="1243530254"/>
                    </a:ext>
                  </a:extLst>
                </a:gridCol>
                <a:gridCol w="1709544">
                  <a:extLst>
                    <a:ext uri="{9D8B030D-6E8A-4147-A177-3AD203B41FA5}">
                      <a16:colId xmlns:a16="http://schemas.microsoft.com/office/drawing/2014/main" val="259161537"/>
                    </a:ext>
                  </a:extLst>
                </a:gridCol>
                <a:gridCol w="2002339">
                  <a:extLst>
                    <a:ext uri="{9D8B030D-6E8A-4147-A177-3AD203B41FA5}">
                      <a16:colId xmlns:a16="http://schemas.microsoft.com/office/drawing/2014/main" val="4108962432"/>
                    </a:ext>
                  </a:extLst>
                </a:gridCol>
              </a:tblGrid>
              <a:tr h="392398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主題</a:t>
                      </a:r>
                      <a:endParaRPr lang="zh-TW" altLang="en-US" sz="1600" dirty="0">
                        <a:effectLst/>
                      </a:endParaRPr>
                    </a:p>
                  </a:txBody>
                  <a:tcPr marL="58410" marR="58410" marT="40053" marB="40053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時間</a:t>
                      </a:r>
                      <a:endParaRPr lang="zh-TW" altLang="en-US" sz="1600">
                        <a:effectLst/>
                      </a:endParaRPr>
                    </a:p>
                  </a:txBody>
                  <a:tcPr marL="58410" marR="58410" marT="40053" marB="400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地點</a:t>
                      </a:r>
                      <a:endParaRPr lang="zh-TW" altLang="en-US" sz="1600">
                        <a:effectLst/>
                      </a:endParaRPr>
                    </a:p>
                  </a:txBody>
                  <a:tcPr marL="58410" marR="58410" marT="40053" marB="400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授課老師</a:t>
                      </a:r>
                      <a:endParaRPr lang="zh-TW" altLang="en-US" sz="1600">
                        <a:effectLst/>
                      </a:endParaRPr>
                    </a:p>
                  </a:txBody>
                  <a:tcPr marL="58410" marR="58410" marT="40053" marB="400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503584"/>
                  </a:ext>
                </a:extLst>
              </a:tr>
              <a:tr h="727743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第二屆校友科系分享沙龍</a:t>
                      </a:r>
                      <a:endParaRPr lang="zh-TW" altLang="en-US" sz="1600">
                        <a:effectLst/>
                      </a:endParaRPr>
                    </a:p>
                  </a:txBody>
                  <a:tcPr marL="58410" marR="58410" marT="40053" marB="40053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109/2/25~2/27</a:t>
                      </a:r>
                      <a:endParaRPr lang="zh-TW" altLang="en-US" sz="1600">
                        <a:effectLst/>
                      </a:endParaRPr>
                    </a:p>
                  </a:txBody>
                  <a:tcPr marL="58410" marR="58410" marT="40053" marB="400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聚英堂</a:t>
                      </a:r>
                      <a:endParaRPr lang="zh-TW" altLang="en-US" sz="1600">
                        <a:effectLst/>
                      </a:endParaRPr>
                    </a:p>
                  </a:txBody>
                  <a:tcPr marL="58410" marR="58410" marT="40053" marB="400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高中校友</a:t>
                      </a:r>
                      <a:endParaRPr lang="zh-TW" altLang="en-US" sz="1600">
                        <a:effectLst/>
                      </a:endParaRPr>
                    </a:p>
                  </a:txBody>
                  <a:tcPr marL="58410" marR="58410" marT="40053" marB="400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04343"/>
                  </a:ext>
                </a:extLst>
              </a:tr>
              <a:tr h="727743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學測選填志願講座</a:t>
                      </a:r>
                      <a:endParaRPr lang="zh-TW" altLang="en-US" sz="1600">
                        <a:effectLst/>
                      </a:endParaRPr>
                    </a:p>
                  </a:txBody>
                  <a:tcPr marL="58410" marR="58410" marT="40053" marB="40053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109/2/26(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三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)</a:t>
                      </a:r>
                      <a:endParaRPr lang="zh-TW" altLang="en-US" sz="1600">
                        <a:effectLst/>
                      </a:endParaRPr>
                    </a:p>
                  </a:txBody>
                  <a:tcPr marL="58410" marR="58410" marT="40053" marB="400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國際會議廳</a:t>
                      </a:r>
                      <a:endParaRPr lang="zh-TW" altLang="en-US" sz="1600">
                        <a:effectLst/>
                      </a:endParaRPr>
                    </a:p>
                  </a:txBody>
                  <a:tcPr marL="58410" marR="58410" marT="40053" marB="400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牟國陶講師</a:t>
                      </a:r>
                      <a:endParaRPr lang="zh-TW" altLang="en-US" sz="160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多元策圖書資訊社</a:t>
                      </a:r>
                      <a:endParaRPr lang="zh-TW" altLang="en-US" sz="1600">
                        <a:effectLst/>
                      </a:endParaRPr>
                    </a:p>
                  </a:txBody>
                  <a:tcPr marL="58410" marR="58410" marT="40053" marB="400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042776"/>
                  </a:ext>
                </a:extLst>
              </a:tr>
              <a:tr h="727743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書審資料及面試技巧專講</a:t>
                      </a:r>
                      <a:endParaRPr lang="zh-TW" altLang="en-US" sz="1600">
                        <a:effectLst/>
                      </a:endParaRPr>
                    </a:p>
                  </a:txBody>
                  <a:tcPr marL="58410" marR="58410" marT="40053" marB="40053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109/3/9(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一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)</a:t>
                      </a:r>
                      <a:endParaRPr lang="zh-TW" altLang="en-US" sz="1600">
                        <a:effectLst/>
                      </a:endParaRPr>
                    </a:p>
                  </a:txBody>
                  <a:tcPr marL="58410" marR="58410" marT="40053" marB="400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聚英堂</a:t>
                      </a:r>
                      <a:endParaRPr lang="zh-TW" altLang="en-US" sz="1600">
                        <a:effectLst/>
                      </a:endParaRPr>
                    </a:p>
                  </a:txBody>
                  <a:tcPr marL="58410" marR="58410" marT="40053" marB="400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蔡佳芬教授</a:t>
                      </a:r>
                      <a:endParaRPr lang="zh-TW" altLang="en-US" sz="160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中山大學財管系</a:t>
                      </a:r>
                      <a:endParaRPr lang="zh-TW" altLang="en-US" sz="1600">
                        <a:effectLst/>
                      </a:endParaRPr>
                    </a:p>
                  </a:txBody>
                  <a:tcPr marL="58410" marR="58410" marT="40053" marB="400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844571"/>
                  </a:ext>
                </a:extLst>
              </a:tr>
              <a:tr h="727743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模擬面試說明</a:t>
                      </a:r>
                      <a:endParaRPr lang="zh-TW" altLang="en-US" sz="1600">
                        <a:effectLst/>
                      </a:endParaRPr>
                    </a:p>
                  </a:txBody>
                  <a:tcPr marL="58410" marR="58410" marT="40053" marB="40053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109/4/1(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四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)</a:t>
                      </a:r>
                      <a:endParaRPr lang="zh-TW" altLang="en-US" sz="1600">
                        <a:effectLst/>
                      </a:endParaRPr>
                    </a:p>
                  </a:txBody>
                  <a:tcPr marL="58410" marR="58410" marT="40053" marB="400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高中生涯教室</a:t>
                      </a:r>
                      <a:endParaRPr lang="zh-TW" altLang="en-US" sz="1600">
                        <a:effectLst/>
                      </a:endParaRPr>
                    </a:p>
                  </a:txBody>
                  <a:tcPr marL="58410" marR="58410" marT="40053" marB="400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輔導老師</a:t>
                      </a:r>
                      <a:endParaRPr lang="zh-TW" altLang="en-US" sz="1600">
                        <a:effectLst/>
                      </a:endParaRPr>
                    </a:p>
                  </a:txBody>
                  <a:tcPr marL="58410" marR="58410" marT="40053" marB="400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80167"/>
                  </a:ext>
                </a:extLst>
              </a:tr>
              <a:tr h="727743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模擬面試</a:t>
                      </a:r>
                      <a:endParaRPr lang="zh-TW" altLang="en-US" sz="1600">
                        <a:effectLst/>
                      </a:endParaRPr>
                    </a:p>
                  </a:txBody>
                  <a:tcPr marL="58410" marR="58410" marT="40053" marB="40053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109/4/6(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一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)</a:t>
                      </a:r>
                      <a:endParaRPr lang="zh-TW" altLang="en-US" sz="1600">
                        <a:effectLst/>
                      </a:endParaRPr>
                    </a:p>
                  </a:txBody>
                  <a:tcPr marL="58410" marR="58410" marT="40053" marB="400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高中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1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F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教室</a:t>
                      </a:r>
                      <a:endParaRPr lang="zh-TW" altLang="en-US" sz="1600">
                        <a:effectLst/>
                      </a:endParaRPr>
                    </a:p>
                  </a:txBody>
                  <a:tcPr marL="58410" marR="58410" marT="40053" marB="400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外聘委員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5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人</a:t>
                      </a:r>
                      <a:endParaRPr lang="zh-TW" altLang="en-US" sz="160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校內老師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5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人</a:t>
                      </a:r>
                      <a:endParaRPr lang="zh-TW" altLang="en-US" sz="1600">
                        <a:effectLst/>
                      </a:endParaRPr>
                    </a:p>
                  </a:txBody>
                  <a:tcPr marL="58410" marR="58410" marT="40053" marB="400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771486"/>
                  </a:ext>
                </a:extLst>
              </a:tr>
              <a:tr h="727743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提供指考選填志願手冊、落點分析書籍、指考諮詢</a:t>
                      </a:r>
                      <a:endParaRPr lang="zh-TW" altLang="en-US" sz="1600">
                        <a:effectLst/>
                      </a:endParaRPr>
                    </a:p>
                  </a:txBody>
                  <a:tcPr marL="58410" marR="58410" marT="40053" marB="40053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109/5~109/7</a:t>
                      </a:r>
                      <a:endParaRPr lang="zh-TW" altLang="en-US" sz="1600">
                        <a:effectLst/>
                      </a:endParaRPr>
                    </a:p>
                  </a:txBody>
                  <a:tcPr marL="58410" marR="58410" marT="40053" marB="400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zh-TW" altLang="en-US" sz="1600">
                          <a:effectLst/>
                        </a:rPr>
                        <a:t> </a:t>
                      </a:r>
                    </a:p>
                  </a:txBody>
                  <a:tcPr marL="58410" marR="58410" marT="40053" marB="400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zh-TW" altLang="en-US" sz="1600">
                          <a:effectLst/>
                        </a:rPr>
                        <a:t> </a:t>
                      </a:r>
                    </a:p>
                  </a:txBody>
                  <a:tcPr marL="58410" marR="58410" marT="40053" marB="400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295496"/>
                  </a:ext>
                </a:extLst>
              </a:tr>
              <a:tr h="727743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指考選填志願說明</a:t>
                      </a:r>
                      <a:endParaRPr lang="zh-TW" altLang="en-US" sz="1600">
                        <a:effectLst/>
                      </a:endParaRPr>
                    </a:p>
                  </a:txBody>
                  <a:tcPr marL="58410" marR="58410" marT="40053" marB="40053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109/7/20(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一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)</a:t>
                      </a:r>
                      <a:endParaRPr lang="zh-TW" altLang="en-US" sz="1600">
                        <a:effectLst/>
                      </a:endParaRPr>
                    </a:p>
                  </a:txBody>
                  <a:tcPr marL="58410" marR="58410" marT="40053" marB="400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聚英堂</a:t>
                      </a:r>
                      <a:endParaRPr lang="zh-TW" altLang="en-US" sz="1600">
                        <a:effectLst/>
                      </a:endParaRPr>
                    </a:p>
                  </a:txBody>
                  <a:tcPr marL="58410" marR="58410" marT="40053" marB="400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verlock"/>
                        </a:rPr>
                        <a:t>輔導老師</a:t>
                      </a:r>
                      <a:endParaRPr lang="zh-TW" altLang="en-US" sz="1600" dirty="0">
                        <a:effectLst/>
                      </a:endParaRPr>
                    </a:p>
                  </a:txBody>
                  <a:tcPr marL="58410" marR="58410" marT="40053" marB="400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96151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50900" y="1598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升學網站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0405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TW" b="1" dirty="0"/>
              <a:t>【</a:t>
            </a:r>
            <a:r>
              <a:rPr lang="zh-TW" altLang="en-US" b="1" dirty="0"/>
              <a:t>線上簡章、最低錄取分數、線上落點</a:t>
            </a:r>
            <a:r>
              <a:rPr lang="en-US" altLang="zh-TW" b="1" dirty="0"/>
              <a:t>】</a:t>
            </a:r>
            <a:endParaRPr lang="zh-TW" altLang="en-US" dirty="0"/>
          </a:p>
          <a:p>
            <a:pPr marL="0" indent="0" fontAlgn="base">
              <a:buNone/>
            </a:pPr>
            <a:r>
              <a:rPr lang="zh-TW" altLang="en-US" dirty="0" smtClean="0"/>
              <a:t>  </a:t>
            </a:r>
            <a:r>
              <a:rPr lang="zh-TW" altLang="en-US" sz="2800" dirty="0" smtClean="0"/>
              <a:t>南科</a:t>
            </a:r>
            <a:r>
              <a:rPr lang="zh-TW" altLang="en-US" sz="2800" dirty="0"/>
              <a:t>實中→升學資訊→生涯輔導</a:t>
            </a:r>
            <a:r>
              <a:rPr lang="en-US" altLang="zh-TW" sz="2800" b="1" dirty="0"/>
              <a:t>(</a:t>
            </a:r>
            <a:r>
              <a:rPr lang="zh-TW" altLang="en-US" sz="2800" b="1" dirty="0"/>
              <a:t>升大學</a:t>
            </a:r>
            <a:r>
              <a:rPr lang="en-US" altLang="zh-TW" sz="2800" b="1" dirty="0"/>
              <a:t>) </a:t>
            </a:r>
            <a:r>
              <a:rPr lang="en-US" altLang="zh-TW" sz="2800" b="1" dirty="0" smtClean="0"/>
              <a:t>       </a:t>
            </a:r>
            <a:r>
              <a:rPr lang="en-US" altLang="zh-TW" sz="2800" u="sng" dirty="0" smtClean="0">
                <a:hlinkClick r:id="rId2"/>
              </a:rPr>
              <a:t>https</a:t>
            </a:r>
            <a:r>
              <a:rPr lang="en-US" altLang="zh-TW" sz="2800" u="sng" dirty="0">
                <a:hlinkClick r:id="rId2"/>
              </a:rPr>
              <a:t>://</a:t>
            </a:r>
            <a:r>
              <a:rPr lang="en-US" altLang="zh-TW" sz="2800" u="sng" dirty="0" err="1" smtClean="0">
                <a:hlinkClick r:id="rId2"/>
              </a:rPr>
              <a:t>k12.nnkieh.tn.edu.tw</a:t>
            </a:r>
            <a:r>
              <a:rPr lang="en-US" altLang="zh-TW" sz="2800" u="sng" dirty="0" smtClean="0">
                <a:hlinkClick r:id="rId2"/>
              </a:rPr>
              <a:t>/modules/</a:t>
            </a:r>
            <a:r>
              <a:rPr lang="en-US" altLang="zh-TW" sz="2800" u="sng" dirty="0" err="1" smtClean="0">
                <a:hlinkClick r:id="rId2"/>
              </a:rPr>
              <a:t>tadnews</a:t>
            </a:r>
            <a:r>
              <a:rPr lang="en-US" altLang="zh-TW" sz="2800" u="sng" dirty="0" smtClean="0">
                <a:hlinkClick r:id="rId2"/>
              </a:rPr>
              <a:t>/</a:t>
            </a:r>
            <a:r>
              <a:rPr lang="en-US" altLang="zh-TW" sz="2800" u="sng" dirty="0" err="1" smtClean="0">
                <a:hlinkClick r:id="rId2"/>
              </a:rPr>
              <a:t>page.php?nsn</a:t>
            </a:r>
            <a:r>
              <a:rPr lang="en-US" altLang="zh-TW" sz="2800" u="sng" dirty="0" smtClean="0">
                <a:hlinkClick r:id="rId2"/>
              </a:rPr>
              <a:t>=19</a:t>
            </a:r>
            <a:endParaRPr lang="en-US" altLang="zh-TW" sz="2800" u="sng" dirty="0" smtClean="0"/>
          </a:p>
          <a:p>
            <a:pPr marL="0" indent="0" fontAlgn="base">
              <a:buNone/>
            </a:pPr>
            <a:endParaRPr lang="zh-TW" altLang="en-US" sz="2800" dirty="0"/>
          </a:p>
          <a:p>
            <a:pPr marL="0" indent="0">
              <a:buNone/>
            </a:pPr>
            <a:r>
              <a:rPr lang="en-US" altLang="zh-TW" b="1" dirty="0" smtClean="0"/>
              <a:t>【</a:t>
            </a:r>
            <a:r>
              <a:rPr lang="zh-TW" altLang="en-US" b="1" dirty="0"/>
              <a:t>大學校系學習經驗</a:t>
            </a:r>
            <a:r>
              <a:rPr lang="en-US" altLang="zh-TW" b="1" dirty="0"/>
              <a:t>】</a:t>
            </a:r>
            <a:endParaRPr lang="zh-TW" altLang="en-US" dirty="0"/>
          </a:p>
          <a:p>
            <a:pPr marL="0" indent="0" fontAlgn="base">
              <a:buNone/>
            </a:pPr>
            <a:r>
              <a:rPr lang="en-US" altLang="zh-TW" sz="3000" dirty="0" smtClean="0"/>
              <a:t>  </a:t>
            </a:r>
            <a:r>
              <a:rPr lang="en-US" altLang="zh-TW" sz="3000" dirty="0" err="1" smtClean="0"/>
              <a:t>IOH</a:t>
            </a:r>
            <a:r>
              <a:rPr lang="zh-TW" altLang="en-US" sz="3000" dirty="0"/>
              <a:t>開放個人經驗平台 </a:t>
            </a:r>
            <a:r>
              <a:rPr lang="en-US" altLang="zh-TW" sz="3000" u="sng" dirty="0">
                <a:hlinkClick r:id="rId3"/>
              </a:rPr>
              <a:t>http://</a:t>
            </a:r>
            <a:r>
              <a:rPr lang="en-US" altLang="zh-TW" sz="3000" u="sng" dirty="0" err="1">
                <a:hlinkClick r:id="rId3"/>
              </a:rPr>
              <a:t>ioh.tw</a:t>
            </a:r>
            <a:r>
              <a:rPr lang="en-US" altLang="zh-TW" sz="3000" u="sng" dirty="0" smtClean="0">
                <a:hlinkClick r:id="rId3"/>
              </a:rPr>
              <a:t>/</a:t>
            </a:r>
            <a:endParaRPr lang="en-US" altLang="zh-TW" sz="3000" u="sng" dirty="0" smtClean="0"/>
          </a:p>
          <a:p>
            <a:pPr marL="0" indent="0" fontAlgn="base">
              <a:buNone/>
            </a:pPr>
            <a:endParaRPr lang="zh-TW" altLang="en-US" sz="3000" dirty="0"/>
          </a:p>
          <a:p>
            <a:pPr marL="0" indent="0">
              <a:buNone/>
            </a:pPr>
            <a:r>
              <a:rPr lang="en-US" altLang="zh-TW" b="1" dirty="0"/>
              <a:t>【</a:t>
            </a:r>
            <a:r>
              <a:rPr lang="zh-TW" altLang="en-US" b="1" dirty="0"/>
              <a:t>大學校</a:t>
            </a:r>
            <a:r>
              <a:rPr lang="zh-TW" altLang="en-US" b="1" dirty="0" smtClean="0"/>
              <a:t>系學群介紹</a:t>
            </a:r>
            <a:r>
              <a:rPr lang="en-US" altLang="zh-TW" b="1" dirty="0" smtClean="0"/>
              <a:t>】</a:t>
            </a:r>
            <a:endParaRPr lang="en-US" altLang="zh-TW" b="1" dirty="0"/>
          </a:p>
          <a:p>
            <a:pPr marL="0" indent="0">
              <a:buNone/>
            </a:pPr>
            <a:r>
              <a:rPr lang="en-US" altLang="zh-TW" b="1" dirty="0"/>
              <a:t>  </a:t>
            </a:r>
            <a:r>
              <a:rPr lang="en-US" altLang="zh-TW" b="1" dirty="0" err="1" smtClean="0"/>
              <a:t>ColleGo</a:t>
            </a:r>
            <a:r>
              <a:rPr lang="zh-TW" altLang="en-US" b="1" dirty="0" smtClean="0"/>
              <a:t> </a:t>
            </a:r>
            <a:r>
              <a:rPr lang="en-US" altLang="zh-TW" dirty="0">
                <a:hlinkClick r:id="rId4"/>
              </a:rPr>
              <a:t>https://</a:t>
            </a:r>
            <a:r>
              <a:rPr lang="en-US" altLang="zh-TW" dirty="0" err="1">
                <a:hlinkClick r:id="rId4"/>
              </a:rPr>
              <a:t>collego.ceec.edu.tw</a:t>
            </a:r>
            <a:r>
              <a:rPr lang="en-US" altLang="zh-TW" dirty="0" smtClean="0">
                <a:hlinkClick r:id="rId4"/>
              </a:rPr>
              <a:t>/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b="1" dirty="0" smtClean="0"/>
          </a:p>
          <a:p>
            <a:pPr marL="0" indent="0">
              <a:buNone/>
            </a:pPr>
            <a:r>
              <a:rPr lang="en-US" altLang="zh-TW" b="1" dirty="0" smtClean="0"/>
              <a:t>【</a:t>
            </a:r>
            <a:r>
              <a:rPr lang="zh-TW" altLang="en-US" b="1" dirty="0"/>
              <a:t>交叉查榜</a:t>
            </a:r>
            <a:r>
              <a:rPr lang="en-US" altLang="zh-TW" b="1" dirty="0"/>
              <a:t>】</a:t>
            </a:r>
            <a:endParaRPr lang="zh-TW" altLang="en-US" dirty="0"/>
          </a:p>
          <a:p>
            <a:pPr marL="0" indent="0" fontAlgn="base">
              <a:buNone/>
            </a:pPr>
            <a:r>
              <a:rPr lang="zh-TW" altLang="en-US" dirty="0" smtClean="0"/>
              <a:t>  最</a:t>
            </a:r>
            <a:r>
              <a:rPr lang="zh-TW" altLang="en-US" dirty="0"/>
              <a:t>快速 </a:t>
            </a:r>
            <a:r>
              <a:rPr lang="en-US" altLang="zh-TW" u="sng" dirty="0" err="1">
                <a:hlinkClick r:id="rId5"/>
              </a:rPr>
              <a:t>www.com.tw</a:t>
            </a:r>
            <a:endParaRPr lang="zh-TW" altLang="en-US" dirty="0"/>
          </a:p>
          <a:p>
            <a:pPr marL="0" indent="0" fontAlgn="base">
              <a:buNone/>
            </a:pPr>
            <a:r>
              <a:rPr lang="zh-TW" altLang="en-US" dirty="0" smtClean="0"/>
              <a:t>  新鮮</a:t>
            </a:r>
            <a:r>
              <a:rPr lang="zh-TW" altLang="en-US" dirty="0"/>
              <a:t>人 </a:t>
            </a:r>
            <a:r>
              <a:rPr lang="en-US" altLang="zh-TW" u="sng" dirty="0" err="1">
                <a:hlinkClick r:id="rId6"/>
              </a:rPr>
              <a:t>freshman.tw</a:t>
            </a:r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15"/>
          <p:cNvSpPr txBox="1"/>
          <p:nvPr/>
        </p:nvSpPr>
        <p:spPr>
          <a:xfrm>
            <a:off x="2083945" y="2288945"/>
            <a:ext cx="680399" cy="71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81A"/>
              </a:buClr>
              <a:buSzPct val="25000"/>
              <a:buFont typeface="Arial"/>
              <a:buNone/>
            </a:pPr>
            <a:r>
              <a:rPr lang="zh-TW" sz="1600" b="1" i="0" u="none" strike="noStrike" cap="none" baseline="0" dirty="0">
                <a:solidFill>
                  <a:srgbClr val="31A81A"/>
                </a:solidFill>
                <a:latin typeface="Arial"/>
                <a:ea typeface="Arial"/>
                <a:cs typeface="Arial"/>
                <a:sym typeface="Arial"/>
              </a:rPr>
              <a:t>學測成績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81A"/>
              </a:buClr>
              <a:buSzPct val="25000"/>
              <a:buFont typeface="Arial"/>
              <a:buNone/>
            </a:pPr>
            <a:r>
              <a:rPr lang="zh-TW" sz="1600" b="1" i="0" u="none" strike="noStrike" cap="none" baseline="0" dirty="0">
                <a:solidFill>
                  <a:srgbClr val="31A81A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altLang="zh-TW" sz="1600" b="1" i="0" u="none" strike="noStrike" cap="none" baseline="0" dirty="0" smtClean="0">
                <a:solidFill>
                  <a:srgbClr val="31A81A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altLang="zh-TW" sz="1600" b="1" dirty="0" smtClean="0">
                <a:solidFill>
                  <a:srgbClr val="31A81A"/>
                </a:solidFill>
              </a:rPr>
              <a:t>24</a:t>
            </a:r>
            <a:endParaRPr lang="zh-TW" sz="1600" b="1" i="0" u="none" strike="noStrike" cap="none" baseline="0" dirty="0">
              <a:solidFill>
                <a:srgbClr val="31A8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16"/>
          <p:cNvSpPr txBox="1">
            <a:spLocks noGrp="1"/>
          </p:cNvSpPr>
          <p:nvPr>
            <p:ph type="title"/>
          </p:nvPr>
        </p:nvSpPr>
        <p:spPr>
          <a:xfrm>
            <a:off x="107504" y="116632"/>
            <a:ext cx="7085100" cy="81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zh-TW" alt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◎</a:t>
            </a:r>
            <a:r>
              <a:rPr lang="en-US" altLang="zh-TW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109</a:t>
            </a:r>
            <a:r>
              <a:rPr lang="zh-TW" alt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升</a:t>
            </a:r>
            <a:r>
              <a:rPr lang="zh-TW" alt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大學校內</a:t>
            </a:r>
            <a:r>
              <a:rPr lang="zh-TW" sz="280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報名時間軸</a:t>
            </a:r>
            <a:endParaRPr lang="zh-TW" sz="2400" i="0" u="none" strike="noStrike" cap="none" baseline="0" dirty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20"/>
          <p:cNvSpPr txBox="1"/>
          <p:nvPr/>
        </p:nvSpPr>
        <p:spPr>
          <a:xfrm>
            <a:off x="540671" y="4284341"/>
            <a:ext cx="680399" cy="935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25000"/>
              <a:buFont typeface="Arial"/>
              <a:buNone/>
            </a:pPr>
            <a:r>
              <a:rPr lang="zh-TW" altLang="en-US" b="1" dirty="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校內</a:t>
            </a:r>
            <a:r>
              <a:rPr lang="zh-TW" sz="1800" b="1" i="0" u="none" strike="noStrike" cap="none" baseline="0" dirty="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報名</a:t>
            </a:r>
          </a:p>
        </p:txBody>
      </p:sp>
      <p:sp>
        <p:nvSpPr>
          <p:cNvPr id="181" name="Shape 122"/>
          <p:cNvSpPr/>
          <p:nvPr/>
        </p:nvSpPr>
        <p:spPr>
          <a:xfrm>
            <a:off x="2299798" y="4125934"/>
            <a:ext cx="655298" cy="190798"/>
          </a:xfrm>
          <a:prstGeom prst="roundRect">
            <a:avLst>
              <a:gd name="adj" fmla="val 34364"/>
            </a:avLst>
          </a:prstGeom>
          <a:solidFill>
            <a:srgbClr val="0B539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6FA8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23">
            <a:hlinkClick r:id="" action="ppaction://noaction"/>
          </p:cNvPr>
          <p:cNvSpPr txBox="1"/>
          <p:nvPr/>
        </p:nvSpPr>
        <p:spPr>
          <a:xfrm>
            <a:off x="3059832" y="4005064"/>
            <a:ext cx="3404898" cy="52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25000"/>
              <a:buFont typeface="Arial"/>
              <a:buNone/>
            </a:pPr>
            <a:r>
              <a:rPr lang="en-US" altLang="zh-TW" sz="1800" b="1" i="0" u="none" strike="noStrike" cap="none" baseline="0" dirty="0" smtClean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2/25~</a:t>
            </a:r>
            <a:r>
              <a:rPr lang="en-US" altLang="zh-TW" sz="1800" b="1" i="0" u="none" strike="noStrike" cap="none" baseline="0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2/27</a:t>
            </a:r>
            <a:r>
              <a:rPr lang="zh-TW" altLang="en-US" sz="1800" b="1" i="0" u="none" strike="noStrike" cap="none" baseline="0" dirty="0" smtClean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1800" b="1" i="0" u="none" strike="noStrike" cap="none" baseline="0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繁星推薦</a:t>
            </a:r>
            <a:r>
              <a:rPr lang="zh-TW" altLang="en-US" sz="1800" b="1" i="0" u="none" strike="noStrike" cap="none" baseline="0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校內</a:t>
            </a:r>
            <a:r>
              <a:rPr lang="zh-TW" sz="1800" b="1" i="0" u="none" strike="noStrike" cap="none" baseline="0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報名</a:t>
            </a:r>
          </a:p>
        </p:txBody>
      </p:sp>
      <p:sp>
        <p:nvSpPr>
          <p:cNvPr id="183" name="Shape 124"/>
          <p:cNvSpPr/>
          <p:nvPr/>
        </p:nvSpPr>
        <p:spPr>
          <a:xfrm>
            <a:off x="2296330" y="4427908"/>
            <a:ext cx="1627598" cy="225228"/>
          </a:xfrm>
          <a:prstGeom prst="roundRect">
            <a:avLst>
              <a:gd name="adj" fmla="val 34364"/>
            </a:avLst>
          </a:prstGeom>
          <a:solidFill>
            <a:srgbClr val="1155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F6B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25">
            <a:hlinkClick r:id="" action="ppaction://noaction"/>
          </p:cNvPr>
          <p:cNvSpPr txBox="1"/>
          <p:nvPr/>
        </p:nvSpPr>
        <p:spPr>
          <a:xfrm>
            <a:off x="3995936" y="4365104"/>
            <a:ext cx="2641324" cy="399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-US" altLang="zh-TW" b="1" dirty="0" smtClean="0">
                <a:solidFill>
                  <a:srgbClr val="0000FF"/>
                </a:solidFill>
              </a:rPr>
              <a:t>3</a:t>
            </a:r>
            <a:r>
              <a:rPr lang="en-US" altLang="zh-TW" sz="1800" b="1" dirty="0" smtClean="0">
                <a:solidFill>
                  <a:srgbClr val="0000FF"/>
                </a:solidFill>
              </a:rPr>
              <a:t>/20</a:t>
            </a:r>
            <a:r>
              <a:rPr lang="zh-TW" sz="1800" b="1" i="0" u="none" strike="noStrike" cap="none" baseline="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r>
              <a:rPr lang="en-US" altLang="zh-TW" sz="1800" b="1" dirty="0" smtClean="0">
                <a:solidFill>
                  <a:srgbClr val="C00000"/>
                </a:solidFill>
              </a:rPr>
              <a:t>3/24</a:t>
            </a:r>
            <a:r>
              <a:rPr lang="zh-TW" sz="1800" b="1" i="0" u="none" strike="noStrike" cap="none" baseline="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個人</a:t>
            </a:r>
            <a:r>
              <a:rPr lang="zh-TW" sz="1800" b="1" i="0" u="none" strike="noStrike" cap="none" baseline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申請報名</a:t>
            </a:r>
          </a:p>
        </p:txBody>
      </p:sp>
      <p:sp>
        <p:nvSpPr>
          <p:cNvPr id="185" name="Shape 126"/>
          <p:cNvSpPr/>
          <p:nvPr/>
        </p:nvSpPr>
        <p:spPr>
          <a:xfrm>
            <a:off x="4893753" y="5375868"/>
            <a:ext cx="822300" cy="190799"/>
          </a:xfrm>
          <a:prstGeom prst="roundRect">
            <a:avLst>
              <a:gd name="adj" fmla="val 34364"/>
            </a:avLst>
          </a:prstGeom>
          <a:solidFill>
            <a:srgbClr val="0B5394"/>
          </a:solidFill>
          <a:ln w="9525" cap="flat" cmpd="sng">
            <a:solidFill>
              <a:srgbClr val="F9CB9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27">
            <a:hlinkClick r:id="" action="ppaction://noaction"/>
          </p:cNvPr>
          <p:cNvSpPr txBox="1"/>
          <p:nvPr/>
        </p:nvSpPr>
        <p:spPr>
          <a:xfrm>
            <a:off x="5724128" y="5157192"/>
            <a:ext cx="3187755" cy="666783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25000"/>
              <a:buFont typeface="Arial"/>
              <a:buNone/>
            </a:pPr>
            <a:r>
              <a:rPr lang="en-US" altLang="zh-TW" sz="1600" b="1" dirty="0" smtClean="0">
                <a:solidFill>
                  <a:srgbClr val="1155CC"/>
                </a:solidFill>
              </a:rPr>
              <a:t>4/15~5/3</a:t>
            </a:r>
            <a:r>
              <a:rPr lang="zh-TW" altLang="en-US" sz="1600" b="1" dirty="0" smtClean="0">
                <a:solidFill>
                  <a:srgbClr val="1155CC"/>
                </a:solidFill>
              </a:rPr>
              <a:t>大</a:t>
            </a:r>
            <a:r>
              <a:rPr lang="zh-TW" altLang="en-US" sz="1600" b="1" dirty="0">
                <a:solidFill>
                  <a:srgbClr val="1155CC"/>
                </a:solidFill>
              </a:rPr>
              <a:t>學校系辦理第二階段面試</a:t>
            </a:r>
            <a:endParaRPr lang="zh-TW" sz="1600" b="1" i="0" u="none" strike="noStrike" cap="none" baseline="0" dirty="0">
              <a:solidFill>
                <a:srgbClr val="1155CC"/>
              </a:solidFill>
              <a:sym typeface="Arial"/>
            </a:endParaRPr>
          </a:p>
        </p:txBody>
      </p:sp>
      <p:sp>
        <p:nvSpPr>
          <p:cNvPr id="191" name="Shape 132"/>
          <p:cNvSpPr txBox="1"/>
          <p:nvPr/>
        </p:nvSpPr>
        <p:spPr>
          <a:xfrm>
            <a:off x="540671" y="2390107"/>
            <a:ext cx="680399" cy="869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81A"/>
              </a:buClr>
              <a:buSzPct val="25000"/>
              <a:buFont typeface="Arial"/>
              <a:buNone/>
            </a:pPr>
            <a:r>
              <a:rPr lang="zh-TW" sz="1800" b="1" i="0" u="none" strike="noStrike" cap="none" baseline="0" dirty="0">
                <a:solidFill>
                  <a:srgbClr val="31A81A"/>
                </a:solidFill>
                <a:latin typeface="Arial"/>
                <a:ea typeface="Arial"/>
                <a:cs typeface="Arial"/>
                <a:sym typeface="Arial"/>
              </a:rPr>
              <a:t>成績公布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 dirty="0">
              <a:solidFill>
                <a:srgbClr val="CC41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2" name="Shape 133"/>
          <p:cNvCxnSpPr>
            <a:endCxn id="204" idx="0"/>
          </p:cNvCxnSpPr>
          <p:nvPr/>
        </p:nvCxnSpPr>
        <p:spPr>
          <a:xfrm rot="16200000" flipH="1">
            <a:off x="2286557" y="3290539"/>
            <a:ext cx="274679" cy="52626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1A81A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5" name="Shape 137"/>
          <p:cNvSpPr/>
          <p:nvPr/>
        </p:nvSpPr>
        <p:spPr>
          <a:xfrm>
            <a:off x="3167765" y="3514592"/>
            <a:ext cx="1820100" cy="506399"/>
          </a:xfrm>
          <a:prstGeom prst="chevron">
            <a:avLst>
              <a:gd name="adj" fmla="val 5000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Shape 138"/>
          <p:cNvSpPr/>
          <p:nvPr/>
        </p:nvSpPr>
        <p:spPr>
          <a:xfrm>
            <a:off x="4848725" y="3514592"/>
            <a:ext cx="1820100" cy="506399"/>
          </a:xfrm>
          <a:prstGeom prst="chevron">
            <a:avLst>
              <a:gd name="adj" fmla="val 50000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Shape 139"/>
          <p:cNvSpPr/>
          <p:nvPr/>
        </p:nvSpPr>
        <p:spPr>
          <a:xfrm>
            <a:off x="6505147" y="3514592"/>
            <a:ext cx="1820100" cy="506399"/>
          </a:xfrm>
          <a:prstGeom prst="chevron">
            <a:avLst>
              <a:gd name="adj" fmla="val 50000"/>
            </a:avLst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Shape 141"/>
          <p:cNvSpPr txBox="1"/>
          <p:nvPr/>
        </p:nvSpPr>
        <p:spPr>
          <a:xfrm>
            <a:off x="3729770" y="3454192"/>
            <a:ext cx="822300" cy="62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20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3月</a:t>
            </a:r>
          </a:p>
        </p:txBody>
      </p:sp>
      <p:sp>
        <p:nvSpPr>
          <p:cNvPr id="200" name="Shape 142"/>
          <p:cNvSpPr txBox="1"/>
          <p:nvPr/>
        </p:nvSpPr>
        <p:spPr>
          <a:xfrm>
            <a:off x="7088219" y="3454192"/>
            <a:ext cx="783600" cy="62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20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5月</a:t>
            </a:r>
          </a:p>
        </p:txBody>
      </p:sp>
      <p:sp>
        <p:nvSpPr>
          <p:cNvPr id="201" name="Shape 143"/>
          <p:cNvSpPr txBox="1"/>
          <p:nvPr/>
        </p:nvSpPr>
        <p:spPr>
          <a:xfrm>
            <a:off x="5365195" y="3454192"/>
            <a:ext cx="874500" cy="62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20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4月</a:t>
            </a:r>
          </a:p>
        </p:txBody>
      </p:sp>
      <p:sp>
        <p:nvSpPr>
          <p:cNvPr id="202" name="Shape 144"/>
          <p:cNvSpPr txBox="1"/>
          <p:nvPr/>
        </p:nvSpPr>
        <p:spPr>
          <a:xfrm>
            <a:off x="344050" y="3519352"/>
            <a:ext cx="874500" cy="523197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zh-TW" sz="24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en-US" altLang="zh-TW" sz="24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lang="zh-TW" sz="24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Shape 145"/>
          <p:cNvSpPr/>
          <p:nvPr/>
        </p:nvSpPr>
        <p:spPr>
          <a:xfrm>
            <a:off x="1496490" y="3514592"/>
            <a:ext cx="1820100" cy="506399"/>
          </a:xfrm>
          <a:prstGeom prst="chevron">
            <a:avLst>
              <a:gd name="adj" fmla="val 5000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Shape 134"/>
          <p:cNvSpPr txBox="1"/>
          <p:nvPr/>
        </p:nvSpPr>
        <p:spPr>
          <a:xfrm>
            <a:off x="2110009" y="3454192"/>
            <a:ext cx="680399" cy="62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2月</a:t>
            </a:r>
          </a:p>
        </p:txBody>
      </p:sp>
      <p:cxnSp>
        <p:nvCxnSpPr>
          <p:cNvPr id="211" name="Shape 152"/>
          <p:cNvCxnSpPr/>
          <p:nvPr/>
        </p:nvCxnSpPr>
        <p:spPr>
          <a:xfrm rot="5400000">
            <a:off x="2473005" y="3018501"/>
            <a:ext cx="769199" cy="162299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1A81A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12" name="Shape 153"/>
          <p:cNvSpPr txBox="1"/>
          <p:nvPr/>
        </p:nvSpPr>
        <p:spPr>
          <a:xfrm>
            <a:off x="2689652" y="1836765"/>
            <a:ext cx="620100" cy="8716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81A"/>
              </a:buClr>
              <a:buSzPct val="25000"/>
              <a:buFont typeface="Arial"/>
              <a:buNone/>
            </a:pPr>
            <a:r>
              <a:rPr lang="zh-TW" sz="1600" b="1" i="0" u="none" strike="noStrike" cap="none" baseline="0" dirty="0">
                <a:solidFill>
                  <a:srgbClr val="31A81A"/>
                </a:solidFill>
                <a:latin typeface="Arial"/>
                <a:ea typeface="Arial"/>
                <a:cs typeface="Arial"/>
                <a:sym typeface="Arial"/>
              </a:rPr>
              <a:t>術科成績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81A"/>
              </a:buClr>
              <a:buSzPct val="25000"/>
              <a:buFont typeface="Arial"/>
              <a:buNone/>
            </a:pPr>
            <a:r>
              <a:rPr lang="zh-TW" sz="1600" b="1" i="0" u="none" strike="noStrike" cap="none" baseline="0" dirty="0">
                <a:solidFill>
                  <a:srgbClr val="31A81A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altLang="zh-TW" sz="1600" b="1" dirty="0" smtClean="0">
                <a:solidFill>
                  <a:srgbClr val="31A81A"/>
                </a:solidFill>
              </a:rPr>
              <a:t>/25</a:t>
            </a:r>
            <a:endParaRPr lang="zh-TW" sz="1600" b="1" i="0" u="none" strike="noStrike" cap="none" baseline="0" dirty="0">
              <a:solidFill>
                <a:srgbClr val="31A8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3" name="Shape 154"/>
          <p:cNvCxnSpPr/>
          <p:nvPr/>
        </p:nvCxnSpPr>
        <p:spPr>
          <a:xfrm rot="16200000" flipH="1">
            <a:off x="3525351" y="3218371"/>
            <a:ext cx="507400" cy="10125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1A81A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14" name="Shape 155"/>
          <p:cNvSpPr txBox="1"/>
          <p:nvPr/>
        </p:nvSpPr>
        <p:spPr>
          <a:xfrm>
            <a:off x="3457995" y="2160276"/>
            <a:ext cx="624908" cy="76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81A"/>
              </a:buClr>
              <a:buSzPct val="25000"/>
              <a:buFont typeface="Arial"/>
              <a:buNone/>
            </a:pPr>
            <a:r>
              <a:rPr lang="zh-TW" sz="1600" b="1" i="0" u="none" strike="noStrike" cap="none" baseline="0" dirty="0">
                <a:solidFill>
                  <a:srgbClr val="31A81A"/>
                </a:solidFill>
                <a:latin typeface="Arial"/>
                <a:ea typeface="Arial"/>
                <a:cs typeface="Arial"/>
                <a:sym typeface="Arial"/>
              </a:rPr>
              <a:t>繁星錄取3</a:t>
            </a:r>
            <a:r>
              <a:rPr lang="en-US" altLang="zh-TW" sz="1600" b="1" dirty="0">
                <a:solidFill>
                  <a:srgbClr val="31A81A"/>
                </a:solidFill>
              </a:rPr>
              <a:t>/18</a:t>
            </a:r>
            <a:endParaRPr lang="zh-TW" sz="1600" b="1" i="0" u="none" strike="noStrike" cap="none" baseline="0" dirty="0">
              <a:solidFill>
                <a:srgbClr val="31A8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Shape 160"/>
          <p:cNvSpPr/>
          <p:nvPr/>
        </p:nvSpPr>
        <p:spPr>
          <a:xfrm>
            <a:off x="2302458" y="4717608"/>
            <a:ext cx="1621470" cy="223559"/>
          </a:xfrm>
          <a:prstGeom prst="roundRect">
            <a:avLst>
              <a:gd name="adj" fmla="val 34364"/>
            </a:avLst>
          </a:prstGeom>
          <a:solidFill>
            <a:srgbClr val="6FA8DC"/>
          </a:solidFill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F6B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Shape 161"/>
          <p:cNvSpPr txBox="1"/>
          <p:nvPr/>
        </p:nvSpPr>
        <p:spPr>
          <a:xfrm>
            <a:off x="4040485" y="4675837"/>
            <a:ext cx="2737662" cy="39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ct val="25000"/>
              <a:buFont typeface="Arial"/>
              <a:buNone/>
            </a:pPr>
            <a:r>
              <a:rPr lang="en-US" altLang="zh-TW" sz="1800" b="1" dirty="0" smtClean="0">
                <a:solidFill>
                  <a:srgbClr val="3D85C6"/>
                </a:solidFill>
              </a:rPr>
              <a:t>3/23~</a:t>
            </a:r>
            <a:r>
              <a:rPr lang="en-US" altLang="zh-TW" sz="1800" b="1" dirty="0" smtClean="0">
                <a:solidFill>
                  <a:srgbClr val="C00000"/>
                </a:solidFill>
              </a:rPr>
              <a:t>3/26</a:t>
            </a:r>
            <a:r>
              <a:rPr lang="zh-TW" altLang="en-US" sz="1800" b="1" dirty="0" smtClean="0">
                <a:solidFill>
                  <a:srgbClr val="3D85C6"/>
                </a:solidFill>
              </a:rPr>
              <a:t> </a:t>
            </a:r>
            <a:r>
              <a:rPr lang="zh-TW" sz="1800" b="1" i="0" strike="noStrike" cap="none" baseline="0" dirty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四技申請報名</a:t>
            </a:r>
            <a:endParaRPr lang="zh-TW" sz="1800" b="1" i="0" strike="noStrike" cap="none" baseline="0" dirty="0">
              <a:solidFill>
                <a:srgbClr val="3D85C6"/>
              </a:solidFill>
              <a:latin typeface="Arial"/>
              <a:ea typeface="Arial"/>
              <a:cs typeface="Arial"/>
              <a:sym typeface="Arial"/>
              <a:hlinkClick r:id="" action="ppaction://noaction"/>
            </a:endParaRPr>
          </a:p>
        </p:txBody>
      </p:sp>
      <p:cxnSp>
        <p:nvCxnSpPr>
          <p:cNvPr id="221" name="Shape 162"/>
          <p:cNvCxnSpPr/>
          <p:nvPr/>
        </p:nvCxnSpPr>
        <p:spPr>
          <a:xfrm rot="-5400000" flipH="1">
            <a:off x="4247956" y="3287854"/>
            <a:ext cx="401700" cy="600"/>
          </a:xfrm>
          <a:prstGeom prst="bentConnector3">
            <a:avLst>
              <a:gd name="adj1" fmla="val 50012"/>
            </a:avLst>
          </a:prstGeom>
          <a:noFill/>
          <a:ln w="9525" cap="flat" cmpd="sng">
            <a:solidFill>
              <a:srgbClr val="31A81A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22" name="Shape 163"/>
          <p:cNvSpPr txBox="1"/>
          <p:nvPr/>
        </p:nvSpPr>
        <p:spPr>
          <a:xfrm>
            <a:off x="3970890" y="2160348"/>
            <a:ext cx="1087301" cy="78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81A"/>
              </a:buClr>
              <a:buSzPct val="25000"/>
              <a:buFont typeface="Arial"/>
              <a:buNone/>
            </a:pPr>
            <a:r>
              <a:rPr lang="zh-TW" sz="1600" b="1" i="0" u="none" strike="noStrike" cap="none" baseline="0" dirty="0">
                <a:solidFill>
                  <a:srgbClr val="31A81A"/>
                </a:solidFill>
                <a:latin typeface="Arial"/>
                <a:ea typeface="Arial"/>
                <a:cs typeface="Arial"/>
                <a:sym typeface="Arial"/>
              </a:rPr>
              <a:t>個人申請一階通過3</a:t>
            </a:r>
            <a:r>
              <a:rPr lang="en-US" altLang="zh-TW" sz="1600" b="1" dirty="0" smtClean="0">
                <a:solidFill>
                  <a:srgbClr val="31A81A"/>
                </a:solidFill>
              </a:rPr>
              <a:t>/31</a:t>
            </a:r>
            <a:endParaRPr lang="zh-TW" sz="1600" b="1" i="0" u="none" strike="noStrike" cap="none" baseline="0" dirty="0">
              <a:solidFill>
                <a:srgbClr val="31A8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3" name="Shape 164"/>
          <p:cNvCxnSpPr>
            <a:stCxn id="224" idx="2"/>
          </p:cNvCxnSpPr>
          <p:nvPr/>
        </p:nvCxnSpPr>
        <p:spPr>
          <a:xfrm rot="16200000" flipH="1">
            <a:off x="6155823" y="3011917"/>
            <a:ext cx="618000" cy="298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1A81A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24" name="Shape 165"/>
          <p:cNvSpPr txBox="1"/>
          <p:nvPr/>
        </p:nvSpPr>
        <p:spPr>
          <a:xfrm>
            <a:off x="5801073" y="2008305"/>
            <a:ext cx="1029000" cy="8438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81A"/>
              </a:buClr>
              <a:buSzPct val="25000"/>
              <a:buFont typeface="Arial"/>
              <a:buNone/>
            </a:pPr>
            <a:r>
              <a:rPr lang="zh-TW" sz="1600" b="1" i="0" u="none" strike="noStrike" cap="none" baseline="0" dirty="0">
                <a:solidFill>
                  <a:srgbClr val="31A81A"/>
                </a:solidFill>
                <a:latin typeface="Arial"/>
                <a:ea typeface="Arial"/>
                <a:cs typeface="Arial"/>
                <a:sym typeface="Arial"/>
              </a:rPr>
              <a:t>個人申請二階錄取</a:t>
            </a:r>
            <a:r>
              <a:rPr lang="en-US" altLang="zh-TW" sz="1600" b="1" dirty="0" smtClean="0">
                <a:solidFill>
                  <a:srgbClr val="31A81A"/>
                </a:solidFill>
              </a:rPr>
              <a:t>5</a:t>
            </a:r>
            <a:r>
              <a:rPr lang="en-US" altLang="zh-TW" sz="1600" b="1" i="0" u="none" strike="noStrike" cap="none" baseline="0" dirty="0" smtClean="0">
                <a:solidFill>
                  <a:srgbClr val="31A81A"/>
                </a:solidFill>
                <a:latin typeface="Arial"/>
                <a:ea typeface="Arial"/>
                <a:cs typeface="Arial"/>
                <a:sym typeface="Arial"/>
              </a:rPr>
              <a:t>/11</a:t>
            </a:r>
            <a:r>
              <a:rPr lang="zh-TW" sz="1600" b="1" i="0" u="none" strike="noStrike" cap="none" baseline="0" dirty="0" smtClean="0">
                <a:solidFill>
                  <a:srgbClr val="31A81A"/>
                </a:solidFill>
                <a:latin typeface="Arial"/>
                <a:ea typeface="Arial"/>
                <a:cs typeface="Arial"/>
                <a:sym typeface="Arial"/>
              </a:rPr>
              <a:t>前</a:t>
            </a:r>
            <a:endParaRPr lang="zh-TW" sz="1600" b="1" i="0" u="none" strike="noStrike" cap="none" baseline="0" dirty="0">
              <a:solidFill>
                <a:srgbClr val="31A8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" name="Shape 166"/>
          <p:cNvCxnSpPr>
            <a:cxnSpLocks/>
          </p:cNvCxnSpPr>
          <p:nvPr/>
        </p:nvCxnSpPr>
        <p:spPr>
          <a:xfrm rot="16200000" flipH="1">
            <a:off x="6117606" y="2689474"/>
            <a:ext cx="1549134" cy="6599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00FF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26" name="Shape 167">
            <a:hlinkClick r:id="" action="ppaction://noaction"/>
          </p:cNvPr>
          <p:cNvSpPr txBox="1"/>
          <p:nvPr/>
        </p:nvSpPr>
        <p:spPr>
          <a:xfrm>
            <a:off x="6334501" y="800533"/>
            <a:ext cx="1219200" cy="11377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Arial"/>
              <a:buNone/>
            </a:pPr>
            <a:r>
              <a:rPr lang="zh-TW" sz="1600" b="1" i="0" u="none" strike="noStrike" cap="none" baseline="0" dirty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個人申請網路登記就讀志願序5</a:t>
            </a:r>
            <a:r>
              <a:rPr lang="en-US" altLang="zh-TW" sz="1600" b="1" dirty="0" smtClean="0">
                <a:solidFill>
                  <a:srgbClr val="FF00FF"/>
                </a:solidFill>
              </a:rPr>
              <a:t>/14</a:t>
            </a:r>
            <a:r>
              <a:rPr lang="zh-TW" sz="1600" b="1" i="0" u="none" strike="noStrike" cap="none" baseline="0" dirty="0" smtClean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r>
              <a:rPr lang="zh-TW" sz="1600" b="1" i="0" u="none" strike="noStrike" cap="none" baseline="0" dirty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altLang="zh-TW" sz="1600" b="1" dirty="0" smtClean="0">
                <a:solidFill>
                  <a:srgbClr val="FF00FF"/>
                </a:solidFill>
              </a:rPr>
              <a:t>/15</a:t>
            </a:r>
            <a:endParaRPr lang="zh-TW" sz="1600" b="1" i="0" u="none" strike="noStrike" cap="none" baseline="0" dirty="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7" name="Shape 168"/>
          <p:cNvCxnSpPr>
            <a:cxnSpLocks/>
          </p:cNvCxnSpPr>
          <p:nvPr/>
        </p:nvCxnSpPr>
        <p:spPr>
          <a:xfrm rot="5400000">
            <a:off x="7047552" y="3106423"/>
            <a:ext cx="566361" cy="18887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1A81A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28" name="Shape 169"/>
          <p:cNvSpPr txBox="1"/>
          <p:nvPr/>
        </p:nvSpPr>
        <p:spPr>
          <a:xfrm>
            <a:off x="7031269" y="2044878"/>
            <a:ext cx="1098987" cy="917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81A"/>
              </a:buClr>
              <a:buSzPct val="25000"/>
              <a:buFont typeface="Arial"/>
              <a:buNone/>
            </a:pPr>
            <a:r>
              <a:rPr lang="zh-TW" sz="1600" b="1" i="0" u="none" strike="noStrike" cap="none" baseline="0" dirty="0">
                <a:solidFill>
                  <a:srgbClr val="31A81A"/>
                </a:solidFill>
                <a:latin typeface="Arial"/>
                <a:ea typeface="Arial"/>
                <a:cs typeface="Arial"/>
                <a:sym typeface="Arial"/>
              </a:rPr>
              <a:t>個人申請統一分發放榜5</a:t>
            </a:r>
            <a:r>
              <a:rPr lang="en-US" altLang="zh-TW" sz="1600" b="1" i="0" u="none" strike="noStrike" cap="none" baseline="0" dirty="0" smtClean="0">
                <a:solidFill>
                  <a:srgbClr val="31A81A"/>
                </a:solidFill>
                <a:latin typeface="Arial"/>
                <a:ea typeface="Arial"/>
                <a:cs typeface="Arial"/>
                <a:sym typeface="Arial"/>
              </a:rPr>
              <a:t>/21</a:t>
            </a:r>
            <a:endParaRPr lang="zh-TW" sz="1600" b="1" i="0" u="none" strike="noStrike" cap="none" baseline="0" dirty="0">
              <a:solidFill>
                <a:srgbClr val="31A8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" name="Shape 166"/>
          <p:cNvCxnSpPr/>
          <p:nvPr/>
        </p:nvCxnSpPr>
        <p:spPr>
          <a:xfrm rot="16200000" flipH="1">
            <a:off x="2515007" y="2644540"/>
            <a:ext cx="1622731" cy="59988"/>
          </a:xfrm>
          <a:prstGeom prst="bentConnector3">
            <a:avLst>
              <a:gd name="adj1" fmla="val 50000"/>
            </a:avLst>
          </a:prstGeom>
          <a:ln>
            <a:headEnd type="oval" w="med" len="med"/>
            <a:tailEnd type="oval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1" name="Shape 167">
            <a:hlinkClick r:id="" action="ppaction://noaction"/>
          </p:cNvPr>
          <p:cNvSpPr txBox="1"/>
          <p:nvPr/>
        </p:nvSpPr>
        <p:spPr>
          <a:xfrm>
            <a:off x="2470049" y="933912"/>
            <a:ext cx="1728192" cy="7200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Arial"/>
              <a:buNone/>
            </a:pPr>
            <a:r>
              <a:rPr lang="zh-TW" altLang="en-US" sz="1600" b="1" i="0" u="none" strike="noStrike" cap="none" baseline="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繁星校內正式</a:t>
            </a:r>
            <a:endParaRPr lang="en-US" altLang="zh-TW" sz="1600" b="1" i="0" u="none" strike="noStrike" cap="none" baseline="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Arial"/>
              <a:buNone/>
            </a:pPr>
            <a:r>
              <a:rPr lang="zh-TW" altLang="en-US" sz="1600" b="1" i="0" u="none" strike="noStrike" cap="none" baseline="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線上公開選填</a:t>
            </a:r>
            <a:endParaRPr lang="en-US" altLang="zh-TW" sz="1600" b="1" i="0" u="none" strike="noStrike" cap="none" baseline="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Arial"/>
              <a:buNone/>
            </a:pPr>
            <a:r>
              <a:rPr lang="en-US" altLang="zh-TW" sz="16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3/2</a:t>
            </a:r>
            <a:endParaRPr lang="zh-TW" sz="1600" b="1" i="0" u="none" strike="noStrike" cap="none" baseline="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125">
            <a:hlinkClick r:id="" action="ppaction://noaction"/>
          </p:cNvPr>
          <p:cNvSpPr txBox="1"/>
          <p:nvPr/>
        </p:nvSpPr>
        <p:spPr>
          <a:xfrm>
            <a:off x="6588224" y="4221088"/>
            <a:ext cx="2641324" cy="399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-US" altLang="zh-TW" b="1" dirty="0" smtClean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5/19~5/28</a:t>
            </a:r>
            <a:r>
              <a:rPr lang="zh-TW" altLang="en-US" b="1" dirty="0" smtClean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altLang="en-US" b="1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指考報名</a:t>
            </a:r>
            <a:endParaRPr lang="zh-TW" sz="1800" b="1" i="0" u="none" strike="noStrike" cap="none" baseline="0" dirty="0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126"/>
          <p:cNvSpPr/>
          <p:nvPr/>
        </p:nvSpPr>
        <p:spPr>
          <a:xfrm>
            <a:off x="6677069" y="4097279"/>
            <a:ext cx="822300" cy="190799"/>
          </a:xfrm>
          <a:prstGeom prst="roundRect">
            <a:avLst>
              <a:gd name="adj" fmla="val 34364"/>
            </a:avLst>
          </a:prstGeom>
          <a:solidFill>
            <a:srgbClr val="57257D"/>
          </a:solidFill>
          <a:ln w="9525" cap="flat" cmpd="sng">
            <a:solidFill>
              <a:srgbClr val="F9CB9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71581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032799" cy="597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378000" y="2251755"/>
            <a:ext cx="8388000" cy="23544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zh-TW" sz="6600" b="1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prstClr val="white"/>
                    </a:gs>
                    <a:gs pos="100000">
                      <a:srgbClr val="FFFF99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109</a:t>
            </a:r>
            <a:r>
              <a:rPr kumimoji="1" lang="zh-TW" altLang="en-US" sz="6600" b="1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prstClr val="white"/>
                    </a:gs>
                    <a:gs pos="100000">
                      <a:srgbClr val="FFFF99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學年</a:t>
            </a:r>
            <a:r>
              <a:rPr kumimoji="1" lang="zh-TW" altLang="en-US" sz="6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prstClr val="white"/>
                    </a:gs>
                    <a:gs pos="100000">
                      <a:srgbClr val="FFFF99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度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zh-TW" altLang="en-US" sz="6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繁星推薦</a:t>
            </a:r>
            <a:endParaRPr kumimoji="1" lang="en-US" altLang="zh-TW" sz="66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8195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89A67B-B182-44F2-9E33-69A77AF082AE}" type="slidenum">
              <a:rPr kumimoji="1" lang="en-US" altLang="ko-K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Y견고딕" pitchFamily="18" charset="-120"/>
                <a:cs typeface="Arial" charset="0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ko-K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HY견고딕" pitchFamily="18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572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8"/>
          <p:cNvGrpSpPr/>
          <p:nvPr/>
        </p:nvGrpSpPr>
        <p:grpSpPr>
          <a:xfrm>
            <a:off x="715554" y="1453668"/>
            <a:ext cx="3538799" cy="4691268"/>
            <a:chOff x="501621" y="1892469"/>
            <a:chExt cx="2548200" cy="3793787"/>
          </a:xfrm>
        </p:grpSpPr>
        <p:sp>
          <p:nvSpPr>
            <p:cNvPr id="5" name="任意多边形: 形状 13"/>
            <p:cNvSpPr/>
            <p:nvPr/>
          </p:nvSpPr>
          <p:spPr>
            <a:xfrm>
              <a:off x="501621" y="1892469"/>
              <a:ext cx="2548200" cy="552534"/>
            </a:xfrm>
            <a:custGeom>
              <a:avLst/>
              <a:gdLst>
                <a:gd name="connsiteX0" fmla="*/ 419919 w 2519464"/>
                <a:gd name="connsiteY0" fmla="*/ 0 h 1142561"/>
                <a:gd name="connsiteX1" fmla="*/ 2099545 w 2519464"/>
                <a:gd name="connsiteY1" fmla="*/ 0 h 1142561"/>
                <a:gd name="connsiteX2" fmla="*/ 2519464 w 2519464"/>
                <a:gd name="connsiteY2" fmla="*/ 419919 h 1142561"/>
                <a:gd name="connsiteX3" fmla="*/ 2519464 w 2519464"/>
                <a:gd name="connsiteY3" fmla="*/ 1142561 h 1142561"/>
                <a:gd name="connsiteX4" fmla="*/ 0 w 2519464"/>
                <a:gd name="connsiteY4" fmla="*/ 1142561 h 1142561"/>
                <a:gd name="connsiteX5" fmla="*/ 0 w 2519464"/>
                <a:gd name="connsiteY5" fmla="*/ 419919 h 1142561"/>
                <a:gd name="connsiteX6" fmla="*/ 419919 w 2519464"/>
                <a:gd name="connsiteY6" fmla="*/ 0 h 114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9464" h="1142561">
                  <a:moveTo>
                    <a:pt x="419919" y="0"/>
                  </a:moveTo>
                  <a:lnTo>
                    <a:pt x="2099545" y="0"/>
                  </a:lnTo>
                  <a:cubicBezTo>
                    <a:pt x="2331460" y="0"/>
                    <a:pt x="2519464" y="188004"/>
                    <a:pt x="2519464" y="419919"/>
                  </a:cubicBezTo>
                  <a:lnTo>
                    <a:pt x="2519464" y="1142561"/>
                  </a:lnTo>
                  <a:lnTo>
                    <a:pt x="0" y="1142561"/>
                  </a:lnTo>
                  <a:lnTo>
                    <a:pt x="0" y="419919"/>
                  </a:lnTo>
                  <a:cubicBezTo>
                    <a:pt x="0" y="188004"/>
                    <a:pt x="188004" y="0"/>
                    <a:pt x="419919" y="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第八類學群推薦規則</a:t>
              </a:r>
              <a:endParaRPr lang="zh-CN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矩形: 圆角 1"/>
            <p:cNvSpPr/>
            <p:nvPr/>
          </p:nvSpPr>
          <p:spPr>
            <a:xfrm>
              <a:off x="515938" y="1892469"/>
              <a:ext cx="2519464" cy="3793787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44584" y="2456687"/>
              <a:ext cx="2410810" cy="31733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lvl="0" indent="-342900" algn="just">
                <a:lnSpc>
                  <a:spcPct val="120000"/>
                </a:lnSpc>
                <a:buClr>
                  <a:schemeClr val="accent5"/>
                </a:buClr>
                <a:buFont typeface="Wingdings" panose="05000000000000000000" pitchFamily="2" charset="2"/>
                <a:buChar char="n"/>
                <a:defRPr/>
              </a:pP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牙醫學系由第三類學群調整至第八類學群招生</a:t>
              </a:r>
              <a:r>
                <a:rPr lang="zh-TW" altLang="en-US" sz="2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，比照醫學系以學測及在校成績比序篩選、面試等二階段甄試方式決定錄取</a:t>
              </a:r>
              <a:r>
                <a:rPr lang="zh-TW" altLang="en-US" sz="20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lvl="0" indent="-342900" algn="just">
                <a:lnSpc>
                  <a:spcPct val="120000"/>
                </a:lnSpc>
                <a:spcBef>
                  <a:spcPts val="600"/>
                </a:spcBef>
                <a:buFont typeface="Wingdings" panose="05000000000000000000" pitchFamily="2" charset="2"/>
                <a:buChar char="n"/>
                <a:defRPr/>
              </a:pPr>
              <a:r>
                <a:rPr lang="zh-TW" altLang="en-US" sz="20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推薦學校依各大學招生條件，</a:t>
              </a:r>
              <a:r>
                <a:rPr lang="zh-TW" altLang="en-US" sz="2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至多推薦</a:t>
              </a:r>
              <a:r>
                <a:rPr lang="en-US" altLang="zh-TW" sz="2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sz="2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名符合推薦資格之學生到第八類學群</a:t>
              </a:r>
              <a:r>
                <a:rPr lang="en-US" altLang="zh-TW" sz="2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醫學系及牙醫系</a:t>
              </a:r>
              <a:r>
                <a:rPr lang="en-US" altLang="zh-TW" sz="2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2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，並排定推薦學生之順序。</a:t>
              </a:r>
            </a:p>
          </p:txBody>
        </p:sp>
      </p:grpSp>
      <p:grpSp>
        <p:nvGrpSpPr>
          <p:cNvPr id="11" name="组合 39"/>
          <p:cNvGrpSpPr/>
          <p:nvPr/>
        </p:nvGrpSpPr>
        <p:grpSpPr>
          <a:xfrm>
            <a:off x="4711149" y="1453668"/>
            <a:ext cx="3564000" cy="4690801"/>
            <a:chOff x="3381640" y="1892468"/>
            <a:chExt cx="2550567" cy="3793788"/>
          </a:xfrm>
        </p:grpSpPr>
        <p:sp>
          <p:nvSpPr>
            <p:cNvPr id="12" name="任意多边形: 形状 14"/>
            <p:cNvSpPr/>
            <p:nvPr/>
          </p:nvSpPr>
          <p:spPr>
            <a:xfrm>
              <a:off x="3381640" y="1892468"/>
              <a:ext cx="2550567" cy="553200"/>
            </a:xfrm>
            <a:custGeom>
              <a:avLst/>
              <a:gdLst>
                <a:gd name="connsiteX0" fmla="*/ 419919 w 2519464"/>
                <a:gd name="connsiteY0" fmla="*/ 0 h 1142561"/>
                <a:gd name="connsiteX1" fmla="*/ 2099545 w 2519464"/>
                <a:gd name="connsiteY1" fmla="*/ 0 h 1142561"/>
                <a:gd name="connsiteX2" fmla="*/ 2519464 w 2519464"/>
                <a:gd name="connsiteY2" fmla="*/ 419919 h 1142561"/>
                <a:gd name="connsiteX3" fmla="*/ 2519464 w 2519464"/>
                <a:gd name="connsiteY3" fmla="*/ 1142561 h 1142561"/>
                <a:gd name="connsiteX4" fmla="*/ 0 w 2519464"/>
                <a:gd name="connsiteY4" fmla="*/ 1142561 h 1142561"/>
                <a:gd name="connsiteX5" fmla="*/ 0 w 2519464"/>
                <a:gd name="connsiteY5" fmla="*/ 419919 h 1142561"/>
                <a:gd name="connsiteX6" fmla="*/ 419919 w 2519464"/>
                <a:gd name="connsiteY6" fmla="*/ 0 h 114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9464" h="1142561">
                  <a:moveTo>
                    <a:pt x="419919" y="0"/>
                  </a:moveTo>
                  <a:lnTo>
                    <a:pt x="2099545" y="0"/>
                  </a:lnTo>
                  <a:cubicBezTo>
                    <a:pt x="2331460" y="0"/>
                    <a:pt x="2519464" y="188004"/>
                    <a:pt x="2519464" y="419919"/>
                  </a:cubicBezTo>
                  <a:lnTo>
                    <a:pt x="2519464" y="1142561"/>
                  </a:lnTo>
                  <a:lnTo>
                    <a:pt x="0" y="1142561"/>
                  </a:lnTo>
                  <a:lnTo>
                    <a:pt x="0" y="419919"/>
                  </a:lnTo>
                  <a:cubicBezTo>
                    <a:pt x="0" y="188004"/>
                    <a:pt x="188004" y="0"/>
                    <a:pt x="419919" y="0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第八類學群篩選規則</a:t>
              </a:r>
              <a:endParaRPr lang="zh-CN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矩形: 圆角 2"/>
            <p:cNvSpPr/>
            <p:nvPr/>
          </p:nvSpPr>
          <p:spPr>
            <a:xfrm>
              <a:off x="3396158" y="1892469"/>
              <a:ext cx="2519464" cy="3793787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0">
            <a:extLst>
              <a:ext uri="{FF2B5EF4-FFF2-40B4-BE49-F238E27FC236}">
                <a16:creationId xmlns:a16="http://schemas.microsoft.com/office/drawing/2014/main" id="{9AC392D3-0AFE-4AA1-A231-B7FADFDD3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006" y="195959"/>
            <a:ext cx="53248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TW" altLang="en-US" sz="4000" b="1" dirty="0" smtClean="0">
                <a:solidFill>
                  <a:schemeClr val="accent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FZHei-B01S" panose="02010601030101010101" pitchFamily="2" charset="-122"/>
              </a:rPr>
              <a:t>繁星推薦規則變</a:t>
            </a:r>
            <a:r>
              <a:rPr lang="zh-TW" altLang="en-US" sz="4000" b="1" dirty="0">
                <a:solidFill>
                  <a:schemeClr val="accent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FZHei-B01S" panose="02010601030101010101" pitchFamily="2" charset="-122"/>
              </a:rPr>
              <a:t>更</a:t>
            </a:r>
            <a:endParaRPr lang="zh-CN" altLang="en-US" sz="4000" b="1" dirty="0">
              <a:solidFill>
                <a:schemeClr val="accent5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751460" y="2136913"/>
            <a:ext cx="3347999" cy="38291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lvl="0" indent="-342900" algn="just">
              <a:lnSpc>
                <a:spcPct val="120000"/>
              </a:lnSpc>
              <a:buClr>
                <a:schemeClr val="accent5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通過醫學系第一階段篩選考生</a:t>
            </a:r>
            <a:r>
              <a:rPr lang="zh-TW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，於報名參加當學年度大學「個人申請」入學招生時</a:t>
            </a:r>
            <a:r>
              <a:rPr lang="zh-TW" alt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不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得再報名同一所大學之醫學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</a:t>
            </a:r>
            <a:r>
              <a:rPr lang="zh-TW" alt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 smtClean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牙醫學系第一階段篩選考生</a:t>
            </a:r>
            <a:r>
              <a:rPr lang="zh-TW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，於報名參加當</a:t>
            </a:r>
            <a:r>
              <a:rPr lang="zh-TW" alt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度大學「個人申請」入學招生時，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不得再報名同一所大學之牙醫學系</a:t>
            </a:r>
            <a:r>
              <a:rPr lang="zh-TW" alt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 smtClean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投影片編號版面配置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14A2-F90A-4FD2-8991-41AA8BFFB8A0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0291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57158" y="2420888"/>
            <a:ext cx="8329642" cy="3662183"/>
          </a:xfrm>
        </p:spPr>
        <p:txBody>
          <a:bodyPr>
            <a:normAutofit fontScale="92500"/>
          </a:bodyPr>
          <a:lstStyle/>
          <a:p>
            <a:pPr marL="365125" indent="-282575">
              <a:lnSpc>
                <a:spcPct val="90000"/>
              </a:lnSpc>
            </a:pPr>
            <a:r>
              <a:rPr lang="zh-TW" altLang="en-US" sz="3200" dirty="0">
                <a:latin typeface="華康隸書體W5" pitchFamily="65" charset="-120"/>
                <a:ea typeface="華康隸書體W5" pitchFamily="65" charset="-120"/>
              </a:rPr>
              <a:t>經「繁星推薦」</a:t>
            </a:r>
            <a:r>
              <a:rPr lang="zh-TW" altLang="en-US" sz="3200" dirty="0">
                <a:solidFill>
                  <a:srgbClr val="C00000"/>
                </a:solidFill>
                <a:latin typeface="華康隸書體W5" pitchFamily="65" charset="-120"/>
                <a:ea typeface="華康隸書體W5" pitchFamily="65" charset="-120"/>
              </a:rPr>
              <a:t>錄取</a:t>
            </a:r>
            <a:r>
              <a:rPr lang="zh-TW" altLang="en-US" sz="3200" dirty="0">
                <a:latin typeface="華康隸書體W5" pitchFamily="65" charset="-120"/>
                <a:ea typeface="華康隸書體W5" pitchFamily="65" charset="-120"/>
              </a:rPr>
              <a:t>之錄取生，</a:t>
            </a:r>
            <a:r>
              <a:rPr lang="zh-TW" altLang="en-US" sz="3200" b="1" u="sng" dirty="0">
                <a:latin typeface="華康隸書體W5" pitchFamily="65" charset="-120"/>
                <a:ea typeface="華康隸書體W5" pitchFamily="65" charset="-120"/>
              </a:rPr>
              <a:t>無論放棄與否</a:t>
            </a:r>
            <a:r>
              <a:rPr lang="zh-TW" altLang="en-US" sz="3200" b="1" dirty="0">
                <a:latin typeface="華康隸書體W5" pitchFamily="65" charset="-120"/>
                <a:ea typeface="華康隸書體W5" pitchFamily="65" charset="-120"/>
              </a:rPr>
              <a:t>，</a:t>
            </a:r>
            <a:endParaRPr lang="en-US" altLang="zh-TW" sz="3200" b="1" dirty="0">
              <a:latin typeface="華康隸書體W5" pitchFamily="65" charset="-120"/>
              <a:ea typeface="華康隸書體W5" pitchFamily="65" charset="-120"/>
            </a:endParaRPr>
          </a:p>
          <a:p>
            <a:pPr marL="365125" indent="-282575">
              <a:lnSpc>
                <a:spcPct val="90000"/>
              </a:lnSpc>
              <a:buNone/>
            </a:pPr>
            <a:r>
              <a:rPr lang="zh-TW" altLang="en-US" sz="3200" b="1" dirty="0">
                <a:latin typeface="華康隸書體W5" pitchFamily="65" charset="-120"/>
                <a:ea typeface="華康隸書體W5" pitchFamily="65" charset="-120"/>
              </a:rPr>
              <a:t>  </a:t>
            </a:r>
            <a:r>
              <a:rPr lang="zh-TW" altLang="en-US" sz="3200" b="1" u="sng" dirty="0">
                <a:latin typeface="華康隸書體W5" pitchFamily="65" charset="-120"/>
                <a:ea typeface="華康隸書體W5" pitchFamily="65" charset="-120"/>
              </a:rPr>
              <a:t>一律不得報名該學年度大學甄選「個人申請」</a:t>
            </a:r>
            <a:endParaRPr lang="en-US" altLang="zh-TW" sz="3200" b="1" u="sng" dirty="0">
              <a:latin typeface="華康隸書體W5" pitchFamily="65" charset="-120"/>
              <a:ea typeface="華康隸書體W5" pitchFamily="65" charset="-120"/>
            </a:endParaRPr>
          </a:p>
          <a:p>
            <a:pPr marL="365125" indent="-282575">
              <a:lnSpc>
                <a:spcPct val="90000"/>
              </a:lnSpc>
              <a:buNone/>
            </a:pPr>
            <a:r>
              <a:rPr lang="zh-TW" altLang="en-US" sz="3200" b="1" dirty="0">
                <a:latin typeface="華康隸書體W5" pitchFamily="65" charset="-120"/>
                <a:ea typeface="華康隸書體W5" pitchFamily="65" charset="-120"/>
              </a:rPr>
              <a:t>  </a:t>
            </a:r>
            <a:r>
              <a:rPr lang="zh-TW" altLang="en-US" sz="3200" b="1" u="sng" dirty="0">
                <a:latin typeface="華康隸書體W5" pitchFamily="65" charset="-120"/>
                <a:ea typeface="華康隸書體W5" pitchFamily="65" charset="-120"/>
              </a:rPr>
              <a:t>及科技院校日間部四年制申請入學第一階段篩</a:t>
            </a:r>
            <a:endParaRPr lang="en-US" altLang="zh-TW" sz="3200" b="1" u="sng" dirty="0">
              <a:latin typeface="華康隸書體W5" pitchFamily="65" charset="-120"/>
              <a:ea typeface="華康隸書體W5" pitchFamily="65" charset="-120"/>
            </a:endParaRPr>
          </a:p>
          <a:p>
            <a:pPr marL="365125" indent="-282575">
              <a:lnSpc>
                <a:spcPct val="90000"/>
              </a:lnSpc>
              <a:buNone/>
            </a:pPr>
            <a:r>
              <a:rPr lang="zh-TW" altLang="en-US" sz="3200" b="1" dirty="0">
                <a:latin typeface="華康隸書體W5" pitchFamily="65" charset="-120"/>
                <a:ea typeface="華康隸書體W5" pitchFamily="65" charset="-120"/>
              </a:rPr>
              <a:t>  </a:t>
            </a:r>
            <a:r>
              <a:rPr lang="zh-TW" altLang="en-US" sz="3200" b="1" u="sng" dirty="0">
                <a:latin typeface="華康隸書體W5" pitchFamily="65" charset="-120"/>
                <a:ea typeface="華康隸書體W5" pitchFamily="65" charset="-120"/>
              </a:rPr>
              <a:t>選。</a:t>
            </a:r>
          </a:p>
          <a:p>
            <a:pPr marL="365125" indent="-282575"/>
            <a:r>
              <a:rPr lang="zh-TW" altLang="zh-TW" sz="3200" dirty="0">
                <a:latin typeface="華康隸書體W5" pitchFamily="65" charset="-120"/>
                <a:ea typeface="華康隸書體W5" pitchFamily="65" charset="-120"/>
              </a:rPr>
              <a:t>分發</a:t>
            </a:r>
            <a:r>
              <a:rPr lang="zh-TW" altLang="en-US" sz="3200" dirty="0">
                <a:latin typeface="華康隸書體W5" pitchFamily="65" charset="-120"/>
                <a:ea typeface="華康隸書體W5" pitchFamily="65" charset="-120"/>
              </a:rPr>
              <a:t>錄</a:t>
            </a:r>
            <a:r>
              <a:rPr lang="zh-TW" altLang="zh-TW" sz="3200" dirty="0">
                <a:latin typeface="華康隸書體W5" pitchFamily="65" charset="-120"/>
                <a:ea typeface="華康隸書體W5" pitchFamily="65" charset="-120"/>
              </a:rPr>
              <a:t>取生</a:t>
            </a:r>
            <a:r>
              <a:rPr lang="zh-TW" altLang="en-US" sz="3200" dirty="0">
                <a:latin typeface="華康隸書體W5" pitchFamily="65" charset="-120"/>
                <a:ea typeface="華康隸書體W5" pitchFamily="65" charset="-120"/>
              </a:rPr>
              <a:t>未</a:t>
            </a:r>
            <a:r>
              <a:rPr lang="zh-TW" altLang="zh-TW" sz="3200" dirty="0">
                <a:latin typeface="華康隸書體W5" pitchFamily="65" charset="-120"/>
                <a:ea typeface="華康隸書體W5" pitchFamily="65" charset="-120"/>
              </a:rPr>
              <a:t>於</a:t>
            </a:r>
            <a:r>
              <a:rPr lang="zh-TW" altLang="en-US" sz="3200" dirty="0">
                <a:latin typeface="華康隸書體W5" pitchFamily="65" charset="-120"/>
                <a:ea typeface="華康隸書體W5" pitchFamily="65" charset="-120"/>
              </a:rPr>
              <a:t>規定期限內</a:t>
            </a:r>
            <a:r>
              <a:rPr lang="zh-TW" altLang="zh-TW" sz="3200" dirty="0">
                <a:latin typeface="華康隸書體W5" pitchFamily="65" charset="-120"/>
                <a:ea typeface="華康隸書體W5" pitchFamily="65" charset="-120"/>
              </a:rPr>
              <a:t>向錄取大學聲明放</a:t>
            </a:r>
            <a:endParaRPr lang="en-US" altLang="zh-TW" sz="3200" dirty="0">
              <a:latin typeface="華康隸書體W5" pitchFamily="65" charset="-120"/>
              <a:ea typeface="華康隸書體W5" pitchFamily="65" charset="-120"/>
            </a:endParaRPr>
          </a:p>
          <a:p>
            <a:pPr marL="365125" indent="-282575">
              <a:buNone/>
            </a:pPr>
            <a:r>
              <a:rPr lang="zh-TW" altLang="en-US" sz="3200" dirty="0">
                <a:latin typeface="華康隸書體W5" pitchFamily="65" charset="-120"/>
                <a:ea typeface="華康隸書體W5" pitchFamily="65" charset="-120"/>
              </a:rPr>
              <a:t>  </a:t>
            </a:r>
            <a:r>
              <a:rPr lang="zh-TW" altLang="zh-TW" sz="3200" dirty="0">
                <a:latin typeface="華康隸書體W5" pitchFamily="65" charset="-120"/>
                <a:ea typeface="華康隸書體W5" pitchFamily="65" charset="-120"/>
              </a:rPr>
              <a:t>棄入學資格</a:t>
            </a:r>
            <a:r>
              <a:rPr lang="zh-TW" altLang="en-US" sz="3200" dirty="0">
                <a:latin typeface="華康隸書體W5" pitchFamily="65" charset="-120"/>
                <a:ea typeface="華康隸書體W5" pitchFamily="65" charset="-120"/>
              </a:rPr>
              <a:t>者，</a:t>
            </a:r>
            <a:r>
              <a:rPr lang="zh-TW" altLang="zh-TW" sz="3200" dirty="0">
                <a:latin typeface="華康隸書體W5" pitchFamily="65" charset="-120"/>
                <a:ea typeface="華康隸書體W5" pitchFamily="65" charset="-120"/>
              </a:rPr>
              <a:t>不得參加大學考試入學招生。</a:t>
            </a:r>
            <a:endParaRPr lang="zh-TW" altLang="en-US" sz="3200" dirty="0">
              <a:latin typeface="華康隸書體W5" pitchFamily="65" charset="-120"/>
              <a:ea typeface="華康隸書體W5" pitchFamily="65" charset="-120"/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繁星推薦</a:t>
            </a:r>
            <a:r>
              <a:rPr lang="en-US" altLang="zh-TW" sz="3200" dirty="0"/>
              <a:t>-</a:t>
            </a:r>
            <a:r>
              <a:rPr lang="zh-TW" altLang="en-US" sz="3200" dirty="0"/>
              <a:t>錄取注意事項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291FD11-12DD-4DF2-8D7B-58B08888F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16632"/>
            <a:ext cx="3141796" cy="196362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自訂 1">
      <a:majorFont>
        <a:latin typeface="Calibri"/>
        <a:ea typeface="微軟正黑體"/>
        <a:cs typeface=""/>
      </a:majorFont>
      <a:minorFont>
        <a:latin typeface="Times New Roman"/>
        <a:ea typeface="華康中圓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10000"/>
          </a:lnSpc>
          <a:spcBef>
            <a:spcPct val="50000"/>
          </a:spcBef>
          <a:spcAft>
            <a:spcPct val="0"/>
          </a:spcAft>
          <a:buClr>
            <a:srgbClr val="0058DA"/>
          </a:buClr>
          <a:buSzTx/>
          <a:buFont typeface="Wingdings" pitchFamily="2" charset="2"/>
          <a:buChar char="§"/>
          <a:tabLst/>
          <a:defRPr kumimoji="1" lang="ko-KR" altLang="en-US" sz="1300" b="0" i="0" u="none" strike="noStrike" cap="none" normalizeH="0" baseline="0" smtClean="0">
            <a:ln>
              <a:noFill/>
            </a:ln>
            <a:solidFill>
              <a:srgbClr val="292929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10000"/>
          </a:lnSpc>
          <a:spcBef>
            <a:spcPct val="50000"/>
          </a:spcBef>
          <a:spcAft>
            <a:spcPct val="0"/>
          </a:spcAft>
          <a:buClr>
            <a:srgbClr val="0058DA"/>
          </a:buClr>
          <a:buSzTx/>
          <a:buFont typeface="Wingdings" pitchFamily="2" charset="2"/>
          <a:buChar char="§"/>
          <a:tabLst/>
          <a:defRPr kumimoji="1" lang="ko-KR" altLang="en-US" sz="1300" b="0" i="0" u="none" strike="noStrike" cap="none" normalizeH="0" baseline="0" smtClean="0">
            <a:ln>
              <a:noFill/>
            </a:ln>
            <a:solidFill>
              <a:srgbClr val="292929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dirty="0" smtClean="0">
            <a:latin typeface="+mj-lt"/>
          </a:defRPr>
        </a:defPPr>
      </a:lstStyle>
    </a:tx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佈景主題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自訂 1">
      <a:majorFont>
        <a:latin typeface="Calibri"/>
        <a:ea typeface="微軟正黑體"/>
        <a:cs typeface=""/>
      </a:majorFont>
      <a:minorFont>
        <a:latin typeface="Times New Roman"/>
        <a:ea typeface="華康中圓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10000"/>
          </a:lnSpc>
          <a:spcBef>
            <a:spcPct val="50000"/>
          </a:spcBef>
          <a:spcAft>
            <a:spcPct val="0"/>
          </a:spcAft>
          <a:buClr>
            <a:srgbClr val="0058DA"/>
          </a:buClr>
          <a:buSzTx/>
          <a:buFont typeface="Wingdings" pitchFamily="2" charset="2"/>
          <a:buChar char="§"/>
          <a:tabLst/>
          <a:defRPr kumimoji="1" lang="ko-KR" altLang="en-US" sz="1300" b="0" i="0" u="none" strike="noStrike" cap="none" normalizeH="0" baseline="0" smtClean="0">
            <a:ln>
              <a:noFill/>
            </a:ln>
            <a:solidFill>
              <a:srgbClr val="292929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10000"/>
          </a:lnSpc>
          <a:spcBef>
            <a:spcPct val="50000"/>
          </a:spcBef>
          <a:spcAft>
            <a:spcPct val="0"/>
          </a:spcAft>
          <a:buClr>
            <a:srgbClr val="0058DA"/>
          </a:buClr>
          <a:buSzTx/>
          <a:buFont typeface="Wingdings" pitchFamily="2" charset="2"/>
          <a:buChar char="§"/>
          <a:tabLst/>
          <a:defRPr kumimoji="1" lang="ko-KR" altLang="en-US" sz="1300" b="0" i="0" u="none" strike="noStrike" cap="none" normalizeH="0" baseline="0" smtClean="0">
            <a:ln>
              <a:noFill/>
            </a:ln>
            <a:solidFill>
              <a:srgbClr val="292929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dirty="0" smtClean="0">
            <a:latin typeface="+mj-lt"/>
          </a:defRPr>
        </a:defPPr>
      </a:lstStyle>
    </a:tx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6066</TotalTime>
  <Words>3007</Words>
  <Application>Microsoft Office PowerPoint</Application>
  <PresentationFormat>如螢幕大小 (4:3)</PresentationFormat>
  <Paragraphs>540</Paragraphs>
  <Slides>45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40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45</vt:i4>
      </vt:variant>
    </vt:vector>
  </HeadingPairs>
  <TitlesOfParts>
    <vt:vector size="90" baseType="lpstr">
      <vt:lpstr>Arial Unicode MS</vt:lpstr>
      <vt:lpstr>FZHei-B01S</vt:lpstr>
      <vt:lpstr>HY견고딕</vt:lpstr>
      <vt:lpstr>HY헤드라인M</vt:lpstr>
      <vt:lpstr>HY각헤드라인M</vt:lpstr>
      <vt:lpstr>Microsoft YaHei</vt:lpstr>
      <vt:lpstr>Microsoft YaHei UI</vt:lpstr>
      <vt:lpstr>Overlock</vt:lpstr>
      <vt:lpstr>Proxima Nova</vt:lpstr>
      <vt:lpstr>宋体</vt:lpstr>
      <vt:lpstr>华文楷体</vt:lpstr>
      <vt:lpstr>細明體</vt:lpstr>
      <vt:lpstr>華康中特圓體</vt:lpstr>
      <vt:lpstr>華康中特圓體(P)</vt:lpstr>
      <vt:lpstr>華康中圓體</vt:lpstr>
      <vt:lpstr>華康古印體</vt:lpstr>
      <vt:lpstr>華康竹風體W4</vt:lpstr>
      <vt:lpstr>華康隸書體W5</vt:lpstr>
      <vt:lpstr>華康儷黑 Std W5</vt:lpstr>
      <vt:lpstr>超世紀粗顏楷</vt:lpstr>
      <vt:lpstr>微軟正黑體</vt:lpstr>
      <vt:lpstr>微軟正黑體 (本文)</vt:lpstr>
      <vt:lpstr>PMingLiU</vt:lpstr>
      <vt:lpstr>PMingLiU</vt:lpstr>
      <vt:lpstr>標楷體</vt:lpstr>
      <vt:lpstr>Arial</vt:lpstr>
      <vt:lpstr>Arial Black</vt:lpstr>
      <vt:lpstr>Baskerville Old Face</vt:lpstr>
      <vt:lpstr>Calibri</vt:lpstr>
      <vt:lpstr>Calibri Light</vt:lpstr>
      <vt:lpstr>Cambria</vt:lpstr>
      <vt:lpstr>DejaVu Sans Light</vt:lpstr>
      <vt:lpstr>Gill Sans MT</vt:lpstr>
      <vt:lpstr>Lucida Sans Unicode</vt:lpstr>
      <vt:lpstr>Maiandra GD</vt:lpstr>
      <vt:lpstr>Times New Roman</vt:lpstr>
      <vt:lpstr>Verdana</vt:lpstr>
      <vt:lpstr>Wingdings</vt:lpstr>
      <vt:lpstr>Wingdings 2</vt:lpstr>
      <vt:lpstr>Wingdings 3</vt:lpstr>
      <vt:lpstr>匯合</vt:lpstr>
      <vt:lpstr>Office 佈景主題</vt:lpstr>
      <vt:lpstr>1_Office 佈景主題</vt:lpstr>
      <vt:lpstr>Office Theme</vt:lpstr>
      <vt:lpstr>龍騰四海</vt:lpstr>
      <vt:lpstr>PowerPoint 簡報</vt:lpstr>
      <vt:lpstr>多元入學-多元管道</vt:lpstr>
      <vt:lpstr>109大學多元入學方案架構圖</vt:lpstr>
      <vt:lpstr>PowerPoint 簡報</vt:lpstr>
      <vt:lpstr>◎109升大學校內報名時間軸</vt:lpstr>
      <vt:lpstr>PowerPoint 簡報</vt:lpstr>
      <vt:lpstr>PowerPoint 簡報</vt:lpstr>
      <vt:lpstr>PowerPoint 簡報</vt:lpstr>
      <vt:lpstr>繁星推薦-錄取注意事項</vt:lpstr>
      <vt:lpstr>繁星推薦-學群介紹</vt:lpstr>
      <vt:lpstr>繁星推薦-大學端篩選作業</vt:lpstr>
      <vt:lpstr>繁星推薦-大學端篩選作業</vt:lpstr>
      <vt:lpstr>PowerPoint 簡報</vt:lpstr>
      <vt:lpstr>PowerPoint 簡報</vt:lpstr>
      <vt:lpstr>PowerPoint 簡報</vt:lpstr>
      <vt:lpstr>PowerPoint 簡報</vt:lpstr>
      <vt:lpstr>PowerPoint 簡報</vt:lpstr>
      <vt:lpstr>繁星推薦-重要日期</vt:lpstr>
      <vt:lpstr>PowerPoint 簡報</vt:lpstr>
      <vt:lpstr>PowerPoint 簡報</vt:lpstr>
      <vt:lpstr>個人申請</vt:lpstr>
      <vt:lpstr>個人申請</vt:lpstr>
      <vt:lpstr>PowerPoint 簡報</vt:lpstr>
      <vt:lpstr>PowerPoint 簡報</vt:lpstr>
      <vt:lpstr>PowerPoint 簡報</vt:lpstr>
      <vt:lpstr>PowerPoint 簡報</vt:lpstr>
      <vt:lpstr>同級分超額篩選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108-2 高三生涯及生命教育輔導</vt:lpstr>
      <vt:lpstr>升學網站</vt:lpstr>
    </vt:vector>
  </TitlesOfParts>
  <Company>PRO11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TIGER-XP</dc:creator>
  <cp:lastModifiedBy>Administrator</cp:lastModifiedBy>
  <cp:revision>458</cp:revision>
  <cp:lastPrinted>2020-02-13T03:21:15Z</cp:lastPrinted>
  <dcterms:created xsi:type="dcterms:W3CDTF">2014-08-13T15:20:08Z</dcterms:created>
  <dcterms:modified xsi:type="dcterms:W3CDTF">2020-02-17T02:11:01Z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