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34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3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1336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8">
            <a:extLst>
              <a:ext uri="{FF2B5EF4-FFF2-40B4-BE49-F238E27FC236}">
                <a16:creationId xmlns:a16="http://schemas.microsoft.com/office/drawing/2014/main" id="{C4EF579C-E89C-441B-BF71-0981B93F406E}"/>
              </a:ext>
            </a:extLst>
          </p:cNvPr>
          <p:cNvSpPr/>
          <p:nvPr userDrawn="1"/>
        </p:nvSpPr>
        <p:spPr>
          <a:xfrm>
            <a:off x="-902810" y="-2360347"/>
            <a:ext cx="5248191" cy="524819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92FA480-D285-4031-BAC0-72E8ECD7EB8C}"/>
              </a:ext>
            </a:extLst>
          </p:cNvPr>
          <p:cNvSpPr/>
          <p:nvPr userDrawn="1"/>
        </p:nvSpPr>
        <p:spPr>
          <a:xfrm>
            <a:off x="10799030" y="5378450"/>
            <a:ext cx="2228850" cy="22288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3077A1-56D5-4B16-9F53-00B52A181164}"/>
              </a:ext>
            </a:extLst>
          </p:cNvPr>
          <p:cNvSpPr/>
          <p:nvPr userDrawn="1"/>
        </p:nvSpPr>
        <p:spPr>
          <a:xfrm>
            <a:off x="278545" y="328612"/>
            <a:ext cx="11634910" cy="62007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635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4B43-468C-4CE7-819B-D7BFFD8A252C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3531-DAD8-4B0E-83F9-60A408ADDF4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1412966" y="338994"/>
            <a:ext cx="10080000" cy="900000"/>
          </a:xfrm>
        </p:spPr>
        <p:txBody>
          <a:bodyPr>
            <a:normAutofit/>
          </a:bodyPr>
          <a:lstStyle>
            <a:lvl1pPr>
              <a:defRPr sz="3600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grpSp>
        <p:nvGrpSpPr>
          <p:cNvPr id="9" name="群組 8"/>
          <p:cNvGrpSpPr/>
          <p:nvPr userDrawn="1"/>
        </p:nvGrpSpPr>
        <p:grpSpPr>
          <a:xfrm>
            <a:off x="700723" y="478705"/>
            <a:ext cx="579437" cy="568325"/>
            <a:chOff x="700723" y="478705"/>
            <a:chExt cx="579437" cy="568325"/>
          </a:xfrm>
        </p:grpSpPr>
        <p:sp>
          <p:nvSpPr>
            <p:cNvPr id="10" name="Freeform 20"/>
            <p:cNvSpPr>
              <a:spLocks noEditPoints="1"/>
            </p:cNvSpPr>
            <p:nvPr/>
          </p:nvSpPr>
          <p:spPr bwMode="auto">
            <a:xfrm rot="5400000" flipH="1">
              <a:off x="706279" y="473149"/>
              <a:ext cx="568325" cy="579437"/>
            </a:xfrm>
            <a:custGeom>
              <a:avLst/>
              <a:gdLst>
                <a:gd name="T0" fmla="*/ 75 w 151"/>
                <a:gd name="T1" fmla="*/ 0 h 151"/>
                <a:gd name="T2" fmla="*/ 151 w 151"/>
                <a:gd name="T3" fmla="*/ 76 h 151"/>
                <a:gd name="T4" fmla="*/ 75 w 151"/>
                <a:gd name="T5" fmla="*/ 151 h 151"/>
                <a:gd name="T6" fmla="*/ 0 w 151"/>
                <a:gd name="T7" fmla="*/ 76 h 151"/>
                <a:gd name="T8" fmla="*/ 75 w 151"/>
                <a:gd name="T9" fmla="*/ 0 h 151"/>
                <a:gd name="T10" fmla="*/ 75 w 151"/>
                <a:gd name="T11" fmla="*/ 4 h 151"/>
                <a:gd name="T12" fmla="*/ 147 w 151"/>
                <a:gd name="T13" fmla="*/ 76 h 151"/>
                <a:gd name="T14" fmla="*/ 75 w 151"/>
                <a:gd name="T15" fmla="*/ 147 h 151"/>
                <a:gd name="T16" fmla="*/ 4 w 151"/>
                <a:gd name="T17" fmla="*/ 76 h 151"/>
                <a:gd name="T18" fmla="*/ 75 w 151"/>
                <a:gd name="T19" fmla="*/ 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1" h="151">
                  <a:moveTo>
                    <a:pt x="75" y="0"/>
                  </a:moveTo>
                  <a:cubicBezTo>
                    <a:pt x="117" y="0"/>
                    <a:pt x="151" y="34"/>
                    <a:pt x="151" y="76"/>
                  </a:cubicBezTo>
                  <a:cubicBezTo>
                    <a:pt x="151" y="117"/>
                    <a:pt x="117" y="151"/>
                    <a:pt x="75" y="151"/>
                  </a:cubicBezTo>
                  <a:cubicBezTo>
                    <a:pt x="34" y="151"/>
                    <a:pt x="0" y="117"/>
                    <a:pt x="0" y="76"/>
                  </a:cubicBezTo>
                  <a:cubicBezTo>
                    <a:pt x="0" y="34"/>
                    <a:pt x="34" y="0"/>
                    <a:pt x="75" y="0"/>
                  </a:cubicBezTo>
                  <a:close/>
                  <a:moveTo>
                    <a:pt x="75" y="4"/>
                  </a:moveTo>
                  <a:cubicBezTo>
                    <a:pt x="115" y="4"/>
                    <a:pt x="147" y="36"/>
                    <a:pt x="147" y="76"/>
                  </a:cubicBezTo>
                  <a:cubicBezTo>
                    <a:pt x="147" y="115"/>
                    <a:pt x="115" y="147"/>
                    <a:pt x="75" y="147"/>
                  </a:cubicBezTo>
                  <a:cubicBezTo>
                    <a:pt x="36" y="147"/>
                    <a:pt x="4" y="115"/>
                    <a:pt x="4" y="76"/>
                  </a:cubicBezTo>
                  <a:cubicBezTo>
                    <a:pt x="4" y="36"/>
                    <a:pt x="36" y="4"/>
                    <a:pt x="75" y="4"/>
                  </a:cubicBezTo>
                  <a:close/>
                </a:path>
              </a:pathLst>
            </a:custGeom>
            <a:solidFill>
              <a:srgbClr val="EFEFEF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Oval 21"/>
            <p:cNvSpPr>
              <a:spLocks noChangeArrowheads="1"/>
            </p:cNvSpPr>
            <p:nvPr/>
          </p:nvSpPr>
          <p:spPr bwMode="auto">
            <a:xfrm rot="5400000" flipH="1">
              <a:off x="754698" y="524743"/>
              <a:ext cx="471487" cy="477837"/>
            </a:xfrm>
            <a:prstGeom prst="ellipse">
              <a:avLst/>
            </a:pr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Oval 22"/>
            <p:cNvSpPr>
              <a:spLocks noChangeArrowheads="1"/>
            </p:cNvSpPr>
            <p:nvPr/>
          </p:nvSpPr>
          <p:spPr bwMode="auto">
            <a:xfrm rot="5400000" flipH="1">
              <a:off x="769780" y="538237"/>
              <a:ext cx="441325" cy="4492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 rot="5400000" flipH="1">
              <a:off x="770573" y="558081"/>
              <a:ext cx="387350" cy="409575"/>
            </a:xfrm>
            <a:custGeom>
              <a:avLst/>
              <a:gdLst>
                <a:gd name="T0" fmla="*/ 84 w 103"/>
                <a:gd name="T1" fmla="*/ 97 h 107"/>
                <a:gd name="T2" fmla="*/ 51 w 103"/>
                <a:gd name="T3" fmla="*/ 107 h 107"/>
                <a:gd name="T4" fmla="*/ 19 w 103"/>
                <a:gd name="T5" fmla="*/ 97 h 107"/>
                <a:gd name="T6" fmla="*/ 19 w 103"/>
                <a:gd name="T7" fmla="*/ 51 h 107"/>
                <a:gd name="T8" fmla="*/ 0 w 103"/>
                <a:gd name="T9" fmla="*/ 51 h 107"/>
                <a:gd name="T10" fmla="*/ 51 w 103"/>
                <a:gd name="T11" fmla="*/ 0 h 107"/>
                <a:gd name="T12" fmla="*/ 103 w 103"/>
                <a:gd name="T13" fmla="*/ 51 h 107"/>
                <a:gd name="T14" fmla="*/ 84 w 103"/>
                <a:gd name="T15" fmla="*/ 51 h 107"/>
                <a:gd name="T16" fmla="*/ 84 w 103"/>
                <a:gd name="T17" fmla="*/ 9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07">
                  <a:moveTo>
                    <a:pt x="84" y="97"/>
                  </a:moveTo>
                  <a:cubicBezTo>
                    <a:pt x="74" y="103"/>
                    <a:pt x="63" y="107"/>
                    <a:pt x="51" y="107"/>
                  </a:cubicBezTo>
                  <a:cubicBezTo>
                    <a:pt x="39" y="107"/>
                    <a:pt x="28" y="103"/>
                    <a:pt x="19" y="97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103" y="51"/>
                    <a:pt x="103" y="51"/>
                    <a:pt x="103" y="51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84" y="97"/>
                    <a:pt x="84" y="97"/>
                    <a:pt x="84" y="9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</p:grp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729" y="426720"/>
            <a:ext cx="1206134" cy="36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30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394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95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552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759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8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8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01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69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D8058-721A-4489-B135-4144FDA2EF03}" type="datetimeFigureOut">
              <a:rPr lang="zh-TW" altLang="en-US" smtClean="0"/>
              <a:t>2022/2/25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4D59-32F1-4C73-9EC8-F644677BE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880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3531-DAD8-4B0E-83F9-60A408ADDF4E}" type="slidenum">
              <a:rPr lang="zh-TW" altLang="en-US" smtClean="0">
                <a:latin typeface="+mn-ea"/>
              </a:rPr>
              <a:pPr/>
              <a:t>1</a:t>
            </a:fld>
            <a:endParaRPr lang="zh-TW" altLang="en-US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8232" y="293727"/>
            <a:ext cx="10080000" cy="900000"/>
          </a:xfrm>
        </p:spPr>
        <p:txBody>
          <a:bodyPr anchor="t">
            <a:normAutofit/>
          </a:bodyPr>
          <a:lstStyle/>
          <a:p>
            <a:pPr>
              <a:lnSpc>
                <a:spcPts val="6000"/>
              </a:lnSpc>
            </a:pPr>
            <a:r>
              <a:rPr lang="zh-TW" altLang="en-US" b="1" dirty="0">
                <a:solidFill>
                  <a:schemeClr val="tx2"/>
                </a:solidFill>
                <a:cs typeface="+mn-ea"/>
                <a:sym typeface="Adobe Arabic" panose="02040503050201020203" pitchFamily="18" charset="-78"/>
              </a:rPr>
              <a:t>申請入學審查資料內容調整說明</a:t>
            </a:r>
            <a:endParaRPr lang="zh-TW" altLang="en-US" dirty="0">
              <a:solidFill>
                <a:schemeClr val="tx2"/>
              </a:solidFill>
            </a:endParaRPr>
          </a:p>
        </p:txBody>
      </p:sp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015311"/>
              </p:ext>
            </p:extLst>
          </p:nvPr>
        </p:nvGraphicFramePr>
        <p:xfrm>
          <a:off x="677673" y="2502528"/>
          <a:ext cx="10986135" cy="39044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588135677"/>
                    </a:ext>
                  </a:extLst>
                </a:gridCol>
                <a:gridCol w="2706135">
                  <a:extLst>
                    <a:ext uri="{9D8B030D-6E8A-4147-A177-3AD203B41FA5}">
                      <a16:colId xmlns:a16="http://schemas.microsoft.com/office/drawing/2014/main" val="53472384"/>
                    </a:ext>
                  </a:extLst>
                </a:gridCol>
                <a:gridCol w="2916000">
                  <a:extLst>
                    <a:ext uri="{9D8B030D-6E8A-4147-A177-3AD203B41FA5}">
                      <a16:colId xmlns:a16="http://schemas.microsoft.com/office/drawing/2014/main" val="1288268713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2672005805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539957885"/>
                    </a:ext>
                  </a:extLst>
                </a:gridCol>
              </a:tblGrid>
              <a:tr h="49641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修課紀錄</a:t>
                      </a:r>
                      <a:endParaRPr lang="zh-TW" altLang="en-US" sz="1400" b="1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課程學習成果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多元表現</a:t>
                      </a:r>
                      <a:endParaRPr lang="zh-TW" altLang="en-US" sz="2000" b="1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學習歷程自述</a:t>
                      </a:r>
                      <a:endParaRPr lang="zh-TW" altLang="en-US" sz="2000" b="1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其他</a:t>
                      </a:r>
                      <a:endParaRPr lang="zh-TW" altLang="en-US" sz="2000" b="1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689667"/>
                  </a:ext>
                </a:extLst>
              </a:tr>
              <a:tr h="3408063">
                <a:tc>
                  <a:txBody>
                    <a:bodyPr/>
                    <a:lstStyle/>
                    <a:p>
                      <a:pPr marL="36000">
                        <a:lnSpc>
                          <a:spcPts val="2300"/>
                        </a:lnSpc>
                      </a:pP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A.</a:t>
                      </a:r>
                      <a:r>
                        <a:rPr lang="zh-TW" altLang="zh-TW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修課紀錄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B.</a:t>
                      </a:r>
                      <a:r>
                        <a:rPr lang="zh-TW" sz="1800" b="1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書面報告</a:t>
                      </a:r>
                    </a:p>
                    <a:p>
                      <a:pPr marL="36000"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C.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實作作品</a:t>
                      </a:r>
                    </a:p>
                    <a:p>
                      <a:pPr marL="36000" indent="0"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D.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自然科學領域探究與實</a:t>
                      </a:r>
                      <a:endParaRPr lang="en-US" altLang="zh-TW" sz="18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6000" indent="0"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作成果，或特殊類型班</a:t>
                      </a:r>
                      <a:endParaRPr lang="en-US" altLang="zh-TW" sz="18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6000" indent="0"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級之相關課程學習成果</a:t>
                      </a:r>
                    </a:p>
                    <a:p>
                      <a:pPr marL="36000" algn="l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E.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社會領域探究活動成果</a:t>
                      </a:r>
                      <a:r>
                        <a:rPr lang="en-US" alt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alt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en-US" alt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，或特殊類型班級之相</a:t>
                      </a:r>
                      <a:endParaRPr lang="en-US" altLang="zh-TW" sz="18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6000"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關課程學習成果</a:t>
                      </a:r>
                      <a:endParaRPr lang="zh-TW" sz="18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ts val="2300"/>
                        </a:lnSpc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F.</a:t>
                      </a:r>
                      <a:r>
                        <a:rPr lang="zh-TW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高中自主學習計畫與成果</a:t>
                      </a:r>
                    </a:p>
                    <a:p>
                      <a:pPr marL="36000" algn="just">
                        <a:lnSpc>
                          <a:spcPts val="2300"/>
                        </a:lnSpc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G.</a:t>
                      </a:r>
                      <a:r>
                        <a:rPr lang="zh-TW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社團活動經驗</a:t>
                      </a:r>
                    </a:p>
                    <a:p>
                      <a:pPr marL="36000" algn="just">
                        <a:lnSpc>
                          <a:spcPts val="2300"/>
                        </a:lnSpc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H.</a:t>
                      </a:r>
                      <a:r>
                        <a:rPr lang="zh-TW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擔任幹部經驗</a:t>
                      </a:r>
                    </a:p>
                    <a:p>
                      <a:pPr marL="36000" algn="just">
                        <a:lnSpc>
                          <a:spcPts val="2300"/>
                        </a:lnSpc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I.</a:t>
                      </a:r>
                      <a:r>
                        <a:rPr lang="zh-TW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服務學習經驗</a:t>
                      </a:r>
                    </a:p>
                    <a:p>
                      <a:pPr marL="36000" algn="just">
                        <a:lnSpc>
                          <a:spcPts val="2300"/>
                        </a:lnSpc>
                      </a:pP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J.</a:t>
                      </a:r>
                      <a:r>
                        <a:rPr lang="zh-TW" altLang="zh-TW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競賽表現</a:t>
                      </a:r>
                    </a:p>
                    <a:p>
                      <a:pPr marL="36000" algn="just">
                        <a:lnSpc>
                          <a:spcPts val="2300"/>
                        </a:lnSpc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K.</a:t>
                      </a:r>
                      <a:r>
                        <a:rPr lang="zh-TW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非修課紀錄之成果作品</a:t>
                      </a:r>
                    </a:p>
                    <a:p>
                      <a:pPr marL="36000" algn="just">
                        <a:lnSpc>
                          <a:spcPts val="2300"/>
                        </a:lnSpc>
                      </a:pP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L.</a:t>
                      </a:r>
                      <a:r>
                        <a:rPr lang="zh-TW" altLang="zh-TW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檢定證照</a:t>
                      </a:r>
                    </a:p>
                    <a:p>
                      <a:pPr marL="36000" algn="just">
                        <a:lnSpc>
                          <a:spcPts val="2300"/>
                        </a:lnSpc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M.</a:t>
                      </a:r>
                      <a:r>
                        <a:rPr lang="zh-TW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特殊優良表現證明</a:t>
                      </a:r>
                    </a:p>
                    <a:p>
                      <a:pPr marL="36000" algn="just">
                        <a:lnSpc>
                          <a:spcPts val="2300"/>
                        </a:lnSpc>
                      </a:pPr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N.</a:t>
                      </a:r>
                      <a:r>
                        <a:rPr lang="zh-TW" altLang="zh-TW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多元表現綜整</a:t>
                      </a:r>
                      <a:r>
                        <a:rPr lang="zh-TW" altLang="zh-TW" b="1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心得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36000"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O.</a:t>
                      </a:r>
                      <a:r>
                        <a:rPr lang="zh-TW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高中學習歷程反思</a:t>
                      </a:r>
                    </a:p>
                    <a:p>
                      <a:pPr marL="36000"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P.</a:t>
                      </a:r>
                      <a:r>
                        <a:rPr 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就讀動機</a:t>
                      </a:r>
                    </a:p>
                    <a:p>
                      <a:pPr marL="36000"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Q.</a:t>
                      </a:r>
                      <a:r>
                        <a:rPr 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未來學習計畫與生</a:t>
                      </a:r>
                      <a:endParaRPr lang="en-US" altLang="zh-TW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6000"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涯規劃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R.(</a:t>
                      </a:r>
                      <a:r>
                        <a:rPr lang="zh-TW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校系自行輸入限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b="1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6000" algn="l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S.(</a:t>
                      </a:r>
                      <a:r>
                        <a:rPr 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校系自行輸入限</a:t>
                      </a:r>
                      <a:r>
                        <a:rPr 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</a:t>
                      </a:r>
                      <a:r>
                        <a:rPr 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6000" algn="l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T.(</a:t>
                      </a:r>
                      <a:r>
                        <a:rPr 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校系自行輸入限</a:t>
                      </a:r>
                      <a:r>
                        <a:rPr 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</a:t>
                      </a:r>
                      <a:r>
                        <a:rPr 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33327324"/>
                  </a:ext>
                </a:extLst>
              </a:tr>
            </a:tbl>
          </a:graphicData>
        </a:graphic>
      </p:graphicFrame>
      <p:sp>
        <p:nvSpPr>
          <p:cNvPr id="53" name="五邊形 52"/>
          <p:cNvSpPr/>
          <p:nvPr/>
        </p:nvSpPr>
        <p:spPr>
          <a:xfrm flipH="1">
            <a:off x="2696900" y="1253922"/>
            <a:ext cx="6294700" cy="499266"/>
          </a:xfrm>
          <a:prstGeom prst="homePlate">
            <a:avLst/>
          </a:prstGeom>
          <a:solidFill>
            <a:srgbClr val="FF33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zh-TW" sz="2000" b="1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參照</a:t>
            </a:r>
            <a:r>
              <a:rPr lang="zh-TW" altLang="en-US" sz="20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招生</a:t>
            </a:r>
            <a:r>
              <a:rPr lang="zh-TW" altLang="zh-TW" sz="20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簡章</a:t>
            </a:r>
            <a:r>
              <a:rPr lang="zh-TW" altLang="en-US" sz="2000" b="1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第</a:t>
            </a:r>
            <a:r>
              <a:rPr lang="en-US" altLang="zh-TW" sz="2000" b="1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20</a:t>
            </a:r>
            <a:r>
              <a:rPr lang="zh-TW" altLang="en-US" sz="2000" b="1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頁「</a:t>
            </a:r>
            <a:r>
              <a:rPr lang="zh-TW" altLang="zh-TW" sz="2000" b="1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審查資料項目</a:t>
            </a:r>
            <a:r>
              <a:rPr lang="zh-TW" altLang="en-US" sz="2000" b="1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內容</a:t>
            </a:r>
            <a:r>
              <a:rPr lang="zh-TW" altLang="zh-TW" sz="2000" b="1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對照表</a:t>
            </a:r>
            <a:r>
              <a:rPr lang="zh-TW" altLang="en-US" sz="2000" b="1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」</a:t>
            </a:r>
            <a:endParaRPr lang="zh-TW" altLang="en-US" sz="20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7" name="Graphic 5">
            <a:extLst>
              <a:ext uri="{FF2B5EF4-FFF2-40B4-BE49-F238E27FC236}">
                <a16:creationId xmlns:a16="http://schemas.microsoft.com/office/drawing/2014/main" id="{2B0098FB-D741-4E46-A749-D58BCFE09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2103" y="1193727"/>
            <a:ext cx="1486628" cy="1287463"/>
          </a:xfrm>
          <a:prstGeom prst="rect">
            <a:avLst/>
          </a:prstGeom>
        </p:spPr>
      </p:pic>
      <p:sp>
        <p:nvSpPr>
          <p:cNvPr id="9" name="投影片編號版面配置區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863531-DAD8-4B0E-83F9-60A408ADDF4E}" type="slidenum">
              <a:rPr lang="zh-TW" altLang="en-US" smtClean="0">
                <a:solidFill>
                  <a:schemeClr val="tx1"/>
                </a:solidFill>
                <a:latin typeface="+mn-ea"/>
              </a:rPr>
              <a:pPr/>
              <a:t>1</a:t>
            </a:fld>
            <a:endParaRPr lang="zh-TW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49275" y="5342467"/>
            <a:ext cx="2389725" cy="431800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/>
          <p:cNvCxnSpPr/>
          <p:nvPr/>
        </p:nvCxnSpPr>
        <p:spPr>
          <a:xfrm>
            <a:off x="5105400" y="5787078"/>
            <a:ext cx="465667" cy="178186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5625959" y="5924604"/>
            <a:ext cx="2328333" cy="36933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5670206" y="5952034"/>
            <a:ext cx="2608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800</a:t>
            </a:r>
            <a:r>
              <a:rPr lang="zh-TW" altLang="en-US" dirty="0" smtClean="0"/>
              <a:t>字內，圖片</a:t>
            </a:r>
            <a:r>
              <a:rPr lang="en-US" altLang="zh-TW" dirty="0" smtClean="0"/>
              <a:t>3</a:t>
            </a:r>
            <a:r>
              <a:rPr lang="zh-TW" altLang="en-US" dirty="0" smtClean="0"/>
              <a:t>張內</a:t>
            </a:r>
            <a:endParaRPr lang="zh-TW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7835758" y="2986558"/>
            <a:ext cx="3829050" cy="310203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單箭頭接點 16"/>
          <p:cNvCxnSpPr/>
          <p:nvPr/>
        </p:nvCxnSpPr>
        <p:spPr>
          <a:xfrm flipH="1">
            <a:off x="9184819" y="3296761"/>
            <a:ext cx="457202" cy="1031339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7822253" y="4357092"/>
            <a:ext cx="1812814" cy="36933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7954292" y="4357092"/>
            <a:ext cx="1680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 smtClean="0"/>
              <a:t>5MB</a:t>
            </a:r>
            <a:r>
              <a:rPr lang="zh-TW" altLang="en-US" dirty="0" smtClean="0"/>
              <a:t>內，</a:t>
            </a:r>
            <a:r>
              <a:rPr lang="en-US" altLang="zh-TW" dirty="0" smtClean="0"/>
              <a:t>PDF</a:t>
            </a:r>
            <a:r>
              <a:rPr lang="zh-TW" altLang="en-US" dirty="0" smtClean="0"/>
              <a:t>檔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942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5"/>
          <p:cNvSpPr>
            <a:spLocks noGrp="1"/>
          </p:cNvSpPr>
          <p:nvPr>
            <p:ph type="title"/>
          </p:nvPr>
        </p:nvSpPr>
        <p:spPr>
          <a:xfrm>
            <a:off x="1422020" y="284673"/>
            <a:ext cx="10080000" cy="900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b="1" dirty="0">
                <a:solidFill>
                  <a:schemeClr val="tx2"/>
                </a:solidFill>
                <a:latin typeface="+mn-ea"/>
                <a:ea typeface="+mn-ea"/>
              </a:rPr>
              <a:t>申請入學審查資料上傳系統畫面說明</a:t>
            </a:r>
            <a:r>
              <a:rPr lang="en-US" altLang="zh-TW" b="1" dirty="0">
                <a:solidFill>
                  <a:schemeClr val="tx2"/>
                </a:solidFill>
                <a:latin typeface="+mn-ea"/>
                <a:ea typeface="+mn-ea"/>
              </a:rPr>
              <a:t>(1)</a:t>
            </a:r>
            <a:endParaRPr lang="zh-TW" altLang="en-US" b="1" dirty="0">
              <a:solidFill>
                <a:schemeClr val="tx2"/>
              </a:solidFill>
              <a:latin typeface="+mn-ea"/>
              <a:ea typeface="+mn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053730" y="1301749"/>
          <a:ext cx="10152000" cy="18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000">
                  <a:extLst>
                    <a:ext uri="{9D8B030D-6E8A-4147-A177-3AD203B41FA5}">
                      <a16:colId xmlns:a16="http://schemas.microsoft.com/office/drawing/2014/main" val="1680570518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1205084668"/>
                    </a:ext>
                  </a:extLst>
                </a:gridCol>
                <a:gridCol w="3132000">
                  <a:extLst>
                    <a:ext uri="{9D8B030D-6E8A-4147-A177-3AD203B41FA5}">
                      <a16:colId xmlns:a16="http://schemas.microsoft.com/office/drawing/2014/main" val="2227726964"/>
                    </a:ext>
                  </a:extLst>
                </a:gridCol>
              </a:tblGrid>
              <a:tr h="3540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上傳時間</a:t>
                      </a:r>
                      <a:endParaRPr lang="zh-TW" altLang="zh-TW" sz="2000" kern="100" dirty="0">
                        <a:solidFill>
                          <a:schemeClr val="bg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項目</a:t>
                      </a:r>
                      <a:endParaRPr lang="zh-TW" sz="2000" dirty="0">
                        <a:solidFill>
                          <a:schemeClr val="bg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3815" marR="4381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高中歷程檔案範圍</a:t>
                      </a:r>
                      <a:endParaRPr lang="zh-TW" sz="20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43815" marR="43815" marT="9525" marB="0" anchor="ctr"/>
                </a:tc>
                <a:extLst>
                  <a:ext uri="{0D108BD9-81ED-4DB2-BD59-A6C34878D82A}">
                    <a16:rowId xmlns:a16="http://schemas.microsoft.com/office/drawing/2014/main" val="258515175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111.04.14</a:t>
                      </a:r>
                      <a:r>
                        <a:rPr lang="en-US" altLang="zh-TW" sz="1800" kern="100" baseline="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(</a:t>
                      </a:r>
                      <a:r>
                        <a:rPr lang="zh-TW" altLang="en-US" sz="1800" kern="100" baseline="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四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 </a:t>
                      </a:r>
                      <a:r>
                        <a:rPr lang="zh-TW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至</a:t>
                      </a:r>
                      <a:r>
                        <a:rPr lang="en-US" altLang="zh-TW" sz="1800" kern="100" baseline="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04.20 (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三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每日上午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9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時至下午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9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</a:t>
                      </a:r>
                      <a:endParaRPr lang="zh-TW" altLang="zh-TW" sz="1800" kern="100" dirty="0">
                        <a:solidFill>
                          <a:srgbClr val="0000FF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>
                          <a:solidFill>
                            <a:srgbClr val="FF0000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【</a:t>
                      </a:r>
                      <a:r>
                        <a:rPr lang="zh-TW" altLang="en-US" sz="1800" kern="100" dirty="0">
                          <a:solidFill>
                            <a:srgbClr val="FF0000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開放測試</a:t>
                      </a:r>
                      <a:r>
                        <a:rPr lang="en-US" altLang="zh-TW" sz="1800" kern="100" dirty="0">
                          <a:solidFill>
                            <a:srgbClr val="FF0000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】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審查資料上傳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勾選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系統</a:t>
                      </a:r>
                      <a:endParaRPr lang="en-US" altLang="zh-TW" sz="1800" kern="100" dirty="0">
                        <a:solidFill>
                          <a:srgbClr val="0000FF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43815" marR="4381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高一、高二共四個學期</a:t>
                      </a:r>
                      <a:endParaRPr lang="zh-TW" sz="1800" kern="100" dirty="0">
                        <a:solidFill>
                          <a:srgbClr val="0000FF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43815" marR="43815" marT="9525" marB="0" anchor="ctr"/>
                </a:tc>
                <a:extLst>
                  <a:ext uri="{0D108BD9-81ED-4DB2-BD59-A6C34878D82A}">
                    <a16:rowId xmlns:a16="http://schemas.microsoft.com/office/drawing/2014/main" val="73832153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111.05.05</a:t>
                      </a:r>
                      <a:r>
                        <a:rPr lang="en-US" altLang="zh-TW" sz="1800" kern="100" baseline="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(</a:t>
                      </a:r>
                      <a:r>
                        <a:rPr lang="zh-TW" altLang="en-US" sz="1800" kern="100" baseline="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四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 </a:t>
                      </a:r>
                      <a:r>
                        <a:rPr lang="zh-TW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至</a:t>
                      </a:r>
                      <a:r>
                        <a:rPr lang="en-US" altLang="zh-TW" sz="1800" kern="100" baseline="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05.11 (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三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每日上午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9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時至下午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9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時</a:t>
                      </a:r>
                      <a:endParaRPr lang="zh-TW" altLang="zh-TW" sz="1800" kern="100" dirty="0">
                        <a:solidFill>
                          <a:srgbClr val="0000FF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solidFill>
                            <a:srgbClr val="FF0000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【</a:t>
                      </a:r>
                      <a:r>
                        <a:rPr lang="zh-TW" altLang="en-US" sz="1800" kern="100" dirty="0">
                          <a:solidFill>
                            <a:srgbClr val="FF0000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正式上傳</a:t>
                      </a:r>
                      <a:r>
                        <a:rPr lang="en-US" altLang="zh-TW" sz="1800" kern="100" dirty="0">
                          <a:solidFill>
                            <a:srgbClr val="FF0000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】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審查資料上傳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勾選</a:t>
                      </a:r>
                      <a:r>
                        <a:rPr lang="en-US" altLang="zh-TW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系統</a:t>
                      </a:r>
                      <a:endParaRPr lang="en-US" alt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kern="100" dirty="0">
                          <a:solidFill>
                            <a:srgbClr val="0000FF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zh-TW" altLang="en-US" sz="1800" kern="100" dirty="0">
                          <a:solidFill>
                            <a:srgbClr val="0000FF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截止時間依各校規定</a:t>
                      </a:r>
                      <a:r>
                        <a:rPr lang="en-US" altLang="zh-TW" sz="1800" kern="100" dirty="0">
                          <a:solidFill>
                            <a:srgbClr val="0000FF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lang="en-US" altLang="zh-TW" sz="1800" kern="100" dirty="0">
                        <a:solidFill>
                          <a:srgbClr val="0000FF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43815" marR="4381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00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高一、高二、高三共六個學期</a:t>
                      </a:r>
                      <a:endParaRPr lang="en-US" altLang="zh-TW" sz="1800" kern="100" dirty="0"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00" dirty="0">
                          <a:solidFill>
                            <a:srgbClr val="0000FF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zh-TW" altLang="en-US" sz="1800" kern="100" dirty="0">
                          <a:solidFill>
                            <a:srgbClr val="0000FF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修課紀錄為五個學期</a:t>
                      </a:r>
                      <a:r>
                        <a:rPr lang="en-US" altLang="zh-TW" sz="1800" kern="100" dirty="0">
                          <a:solidFill>
                            <a:srgbClr val="0000FF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lang="zh-TW" altLang="zh-TW" sz="1800" kern="100" dirty="0">
                        <a:solidFill>
                          <a:srgbClr val="0000FF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43815" marR="43815" marT="9525" marB="0" anchor="ctr"/>
                </a:tc>
                <a:extLst>
                  <a:ext uri="{0D108BD9-81ED-4DB2-BD59-A6C34878D82A}">
                    <a16:rowId xmlns:a16="http://schemas.microsoft.com/office/drawing/2014/main" val="1924747053"/>
                  </a:ext>
                </a:extLst>
              </a:tr>
            </a:tbl>
          </a:graphicData>
        </a:graphic>
      </p:graphicFrame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3"/>
          <a:stretch/>
        </p:blipFill>
        <p:spPr>
          <a:xfrm>
            <a:off x="804924" y="4284921"/>
            <a:ext cx="10720383" cy="2200940"/>
          </a:xfrm>
          <a:prstGeom prst="rect">
            <a:avLst/>
          </a:prstGeom>
        </p:spPr>
      </p:pic>
      <p:sp>
        <p:nvSpPr>
          <p:cNvPr id="7" name="圓角矩形 6"/>
          <p:cNvSpPr/>
          <p:nvPr/>
        </p:nvSpPr>
        <p:spPr>
          <a:xfrm>
            <a:off x="1193050" y="3287128"/>
            <a:ext cx="10036925" cy="974877"/>
          </a:xfrm>
          <a:prstGeom prst="roundRect">
            <a:avLst/>
          </a:prstGeom>
          <a:solidFill>
            <a:srgbClr val="FF33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just">
              <a:lnSpc>
                <a:spcPts val="3200"/>
              </a:lnSpc>
            </a:pPr>
            <a:r>
              <a:rPr lang="zh-TW" altLang="en-US" sz="2400" b="1" dirty="0">
                <a:solidFill>
                  <a:schemeClr val="bg1"/>
                </a:solidFill>
                <a:latin typeface="+mn-ea"/>
              </a:rPr>
              <a:t>考生登入系統後，即可檢視高中學習歷程資料庫內容，如資料有誤，應儘速向就讀高中反映。高中如屬行政處理之疏失，應依簡章規定辦理更正。</a:t>
            </a: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3309005"/>
            <a:ext cx="798576" cy="798576"/>
          </a:xfrm>
          <a:prstGeom prst="rect">
            <a:avLst/>
          </a:prstGeom>
        </p:spPr>
      </p:pic>
      <p:sp>
        <p:nvSpPr>
          <p:cNvPr id="10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90863531-DAD8-4B0E-83F9-60A408ADDF4E}" type="slidenum">
              <a:rPr lang="zh-TW" altLang="en-US" smtClean="0">
                <a:solidFill>
                  <a:schemeClr val="tx1"/>
                </a:solidFill>
                <a:latin typeface="+mn-ea"/>
              </a:rPr>
              <a:pPr/>
              <a:t>2</a:t>
            </a:fld>
            <a:endParaRPr lang="zh-TW" altLang="en-US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1" name="Picture 75">
            <a:extLst>
              <a:ext uri="{FF2B5EF4-FFF2-40B4-BE49-F238E27FC236}">
                <a16:creationId xmlns:a16="http://schemas.microsoft.com/office/drawing/2014/main" id="{BF8D5871-6F62-4765-B7BD-9EAD779D93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926780" y="1000124"/>
            <a:ext cx="785027" cy="179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3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5"/>
          <p:cNvSpPr>
            <a:spLocks noGrp="1"/>
          </p:cNvSpPr>
          <p:nvPr>
            <p:ph type="title"/>
          </p:nvPr>
        </p:nvSpPr>
        <p:spPr>
          <a:xfrm>
            <a:off x="1403913" y="302780"/>
            <a:ext cx="10080000" cy="900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b="1" dirty="0">
                <a:solidFill>
                  <a:schemeClr val="tx2"/>
                </a:solidFill>
              </a:rPr>
              <a:t>申請入學審查資料上傳系統畫面說明</a:t>
            </a:r>
            <a:r>
              <a:rPr lang="en-US" altLang="zh-TW" b="1" dirty="0">
                <a:solidFill>
                  <a:schemeClr val="tx2"/>
                </a:solidFill>
              </a:rPr>
              <a:t>(2)</a:t>
            </a:r>
            <a:endParaRPr lang="zh-TW" altLang="en-US" b="1" dirty="0">
              <a:solidFill>
                <a:schemeClr val="tx2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/>
          <a:srcRect l="507" r="439"/>
          <a:stretch/>
        </p:blipFill>
        <p:spPr>
          <a:xfrm>
            <a:off x="905256" y="2127622"/>
            <a:ext cx="10343026" cy="3420000"/>
          </a:xfrm>
          <a:prstGeom prst="rect">
            <a:avLst/>
          </a:prstGeom>
        </p:spPr>
      </p:pic>
      <p:sp>
        <p:nvSpPr>
          <p:cNvPr id="8" name="圓角矩形 7"/>
          <p:cNvSpPr/>
          <p:nvPr/>
        </p:nvSpPr>
        <p:spPr>
          <a:xfrm>
            <a:off x="935666" y="1183400"/>
            <a:ext cx="10228520" cy="89768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tIns="36000" bIns="36000" anchor="ctr">
            <a:spAutoFit/>
          </a:bodyPr>
          <a:lstStyle/>
          <a:p>
            <a:r>
              <a:rPr lang="zh-TW" altLang="en-US" sz="2400" b="1" dirty="0">
                <a:latin typeface="+mn-ea"/>
              </a:rPr>
              <a:t>考生首次登入系統時，可逐一對通過篩選校系的「課程學習成果」與「多元表現」兩項，設定要「自行上傳</a:t>
            </a:r>
            <a:r>
              <a:rPr lang="en-US" altLang="zh-TW" sz="2400" b="1" dirty="0">
                <a:latin typeface="+mn-ea"/>
              </a:rPr>
              <a:t>PDF</a:t>
            </a:r>
            <a:r>
              <a:rPr lang="zh-TW" altLang="en-US" sz="2400" b="1" dirty="0">
                <a:latin typeface="+mn-ea"/>
              </a:rPr>
              <a:t>檔」或「勾選高中學習歷程資料庫」</a:t>
            </a:r>
          </a:p>
        </p:txBody>
      </p:sp>
      <p:sp>
        <p:nvSpPr>
          <p:cNvPr id="9" name="矩形 8"/>
          <p:cNvSpPr/>
          <p:nvPr/>
        </p:nvSpPr>
        <p:spPr>
          <a:xfrm>
            <a:off x="3325470" y="5726486"/>
            <a:ext cx="8409835" cy="900000"/>
          </a:xfrm>
          <a:prstGeom prst="rect">
            <a:avLst/>
          </a:prstGeom>
          <a:solidFill>
            <a:srgbClr val="FF66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tIns="72000" bIns="72000" anchor="ctr">
            <a:no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註</a:t>
            </a:r>
            <a:r>
              <a:rPr lang="en-US" altLang="zh-TW" sz="2400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1.</a:t>
            </a:r>
            <a:r>
              <a:rPr lang="zh-TW" altLang="en-US" sz="2400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 校系如尚未完成確認，皆可再次進行修改設定繳交方式。</a:t>
            </a:r>
            <a:endParaRPr lang="en-US" altLang="zh-TW" sz="2400" b="1" dirty="0">
              <a:solidFill>
                <a:schemeClr val="bg1"/>
              </a:solidFill>
              <a:latin typeface="+mn-ea"/>
              <a:cs typeface="Arial" pitchFamily="34" charset="0"/>
            </a:endParaRPr>
          </a:p>
          <a:p>
            <a:r>
              <a:rPr lang="zh-TW" altLang="en-US" sz="2400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註</a:t>
            </a:r>
            <a:r>
              <a:rPr lang="en-US" altLang="zh-TW" sz="2400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2.</a:t>
            </a:r>
            <a:r>
              <a:rPr lang="zh-TW" altLang="en-US" sz="2400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 高中學習歷程資料庫無檔案者，皆以「</a:t>
            </a:r>
            <a:r>
              <a:rPr lang="en-US" altLang="zh-TW" sz="2400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PDF</a:t>
            </a:r>
            <a:r>
              <a:rPr lang="zh-TW" altLang="en-US" sz="2400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上傳」方式。</a:t>
            </a:r>
            <a:endParaRPr lang="ko-KR" altLang="en-US" sz="2400" b="1" dirty="0">
              <a:solidFill>
                <a:schemeClr val="bg1"/>
              </a:solidFill>
              <a:latin typeface="+mn-ea"/>
              <a:cs typeface="Arial" pitchFamily="34" charset="0"/>
            </a:endParaRPr>
          </a:p>
        </p:txBody>
      </p:sp>
      <p:sp>
        <p:nvSpPr>
          <p:cNvPr id="41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90863531-DAD8-4B0E-83F9-60A408ADDF4E}" type="slidenum">
              <a:rPr lang="zh-TW" altLang="en-US" smtClean="0">
                <a:solidFill>
                  <a:schemeClr val="tx1"/>
                </a:solidFill>
                <a:latin typeface="+mn-ea"/>
              </a:rPr>
              <a:pPr/>
              <a:t>3</a:t>
            </a:fld>
            <a:endParaRPr lang="zh-TW" altLang="en-US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43" name="图片 31">
            <a:extLst>
              <a:ext uri="{FF2B5EF4-FFF2-40B4-BE49-F238E27FC236}">
                <a16:creationId xmlns:a16="http://schemas.microsoft.com/office/drawing/2014/main" id="{77E71206-5DA5-456C-942B-3D31629675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445" y="5438775"/>
            <a:ext cx="1188284" cy="13163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矩形 1"/>
          <p:cNvSpPr/>
          <p:nvPr/>
        </p:nvSpPr>
        <p:spPr>
          <a:xfrm>
            <a:off x="6660682" y="2627696"/>
            <a:ext cx="4587600" cy="29199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 rot="480000">
            <a:off x="9787908" y="4519484"/>
            <a:ext cx="1825442" cy="995386"/>
          </a:xfrm>
          <a:prstGeom prst="foldedCorner">
            <a:avLst/>
          </a:prstGeom>
          <a:solidFill>
            <a:srgbClr val="FF33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rIns="72000" rtlCol="0">
            <a:no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+mn-ea"/>
              </a:rPr>
              <a:t>「</a:t>
            </a:r>
            <a:r>
              <a:rPr lang="zh-TW" altLang="en-US" b="1" dirty="0">
                <a:solidFill>
                  <a:schemeClr val="bg1"/>
                </a:solidFill>
                <a:latin typeface="+mn-ea"/>
              </a:rPr>
              <a:t>勾選上傳」或「</a:t>
            </a:r>
            <a:r>
              <a:rPr lang="en-US" altLang="zh-TW" b="1" dirty="0" smtClean="0">
                <a:solidFill>
                  <a:schemeClr val="bg1"/>
                </a:solidFill>
                <a:latin typeface="+mn-ea"/>
              </a:rPr>
              <a:t>PDF</a:t>
            </a:r>
            <a:r>
              <a:rPr lang="zh-TW" altLang="en-US" b="1" dirty="0" smtClean="0">
                <a:solidFill>
                  <a:schemeClr val="bg1"/>
                </a:solidFill>
                <a:latin typeface="+mn-ea"/>
              </a:rPr>
              <a:t>上</a:t>
            </a:r>
            <a:r>
              <a:rPr lang="zh-TW" altLang="en-US" b="1" dirty="0">
                <a:solidFill>
                  <a:schemeClr val="bg1"/>
                </a:solidFill>
                <a:latin typeface="+mn-ea"/>
              </a:rPr>
              <a:t>傳」僅限擇一方式辦理</a:t>
            </a:r>
            <a:endParaRPr lang="zh-TW" altLang="en-US" sz="2400" b="1" u="sng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493" y="4087658"/>
            <a:ext cx="714480" cy="71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71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5"/>
          <p:cNvSpPr>
            <a:spLocks noGrp="1"/>
          </p:cNvSpPr>
          <p:nvPr>
            <p:ph type="title"/>
          </p:nvPr>
        </p:nvSpPr>
        <p:spPr>
          <a:xfrm>
            <a:off x="1394859" y="293727"/>
            <a:ext cx="10080000" cy="900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b="1" dirty="0">
                <a:solidFill>
                  <a:schemeClr val="tx2"/>
                </a:solidFill>
              </a:rPr>
              <a:t>申請入學審查資料上傳系統畫面說明</a:t>
            </a:r>
            <a:r>
              <a:rPr lang="en-US" altLang="zh-TW" b="1" dirty="0">
                <a:solidFill>
                  <a:schemeClr val="tx2"/>
                </a:solidFill>
              </a:rPr>
              <a:t>(3)</a:t>
            </a:r>
            <a:endParaRPr lang="zh-TW" altLang="en-US" b="1" dirty="0">
              <a:solidFill>
                <a:schemeClr val="tx2"/>
              </a:solidFill>
            </a:endParaRPr>
          </a:p>
        </p:txBody>
      </p:sp>
      <p:sp>
        <p:nvSpPr>
          <p:cNvPr id="6" name="燕尾形 3"/>
          <p:cNvSpPr/>
          <p:nvPr/>
        </p:nvSpPr>
        <p:spPr>
          <a:xfrm>
            <a:off x="821026" y="4302927"/>
            <a:ext cx="2160000" cy="522515"/>
          </a:xfrm>
          <a:prstGeom prst="chevron">
            <a:avLst/>
          </a:prstGeom>
          <a:solidFill>
            <a:srgbClr val="FF66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2000" b="1" dirty="0">
                <a:solidFill>
                  <a:schemeClr val="bg1"/>
                </a:solidFill>
                <a:latin typeface="+mn-ea"/>
              </a:rPr>
              <a:t>修課紀錄</a:t>
            </a:r>
            <a:endParaRPr kumimoji="1" lang="zh-CN" altLang="en-US" sz="2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燕尾形 4"/>
          <p:cNvSpPr/>
          <p:nvPr/>
        </p:nvSpPr>
        <p:spPr>
          <a:xfrm>
            <a:off x="2937823" y="4302927"/>
            <a:ext cx="2160000" cy="522515"/>
          </a:xfrm>
          <a:prstGeom prst="chevron">
            <a:avLst/>
          </a:prstGeom>
          <a:solidFill>
            <a:srgbClr val="07A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kumimoji="1" lang="zh-TW" altLang="en-US" sz="2000" b="1" dirty="0">
                <a:solidFill>
                  <a:schemeClr val="bg1"/>
                </a:solidFill>
                <a:latin typeface="+mn-ea"/>
              </a:rPr>
              <a:t>課程學習成果</a:t>
            </a:r>
            <a:endParaRPr kumimoji="1" lang="zh-CN" altLang="en-US" sz="2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燕尾形 5"/>
          <p:cNvSpPr/>
          <p:nvPr/>
        </p:nvSpPr>
        <p:spPr>
          <a:xfrm>
            <a:off x="5054620" y="4302927"/>
            <a:ext cx="2160000" cy="522515"/>
          </a:xfrm>
          <a:prstGeom prst="chevron">
            <a:avLst/>
          </a:prstGeom>
          <a:solidFill>
            <a:schemeClr val="accent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2000" b="1" dirty="0">
                <a:solidFill>
                  <a:schemeClr val="bg1"/>
                </a:solidFill>
                <a:latin typeface="+mn-ea"/>
              </a:rPr>
              <a:t>多元表現</a:t>
            </a:r>
            <a:endParaRPr kumimoji="1" lang="zh-CN" altLang="en-US" sz="2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燕尾形 6"/>
          <p:cNvSpPr/>
          <p:nvPr/>
        </p:nvSpPr>
        <p:spPr>
          <a:xfrm>
            <a:off x="7171417" y="4302927"/>
            <a:ext cx="2160000" cy="522515"/>
          </a:xfrm>
          <a:prstGeom prst="chevron">
            <a:avLst/>
          </a:prstGeom>
          <a:solidFill>
            <a:srgbClr val="FBA2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0" rtlCol="0" anchor="ctr"/>
          <a:lstStyle/>
          <a:p>
            <a:pPr algn="ctr"/>
            <a:r>
              <a:rPr kumimoji="1" lang="zh-TW" altLang="en-US" sz="2000" b="1" dirty="0">
                <a:solidFill>
                  <a:schemeClr val="bg1"/>
                </a:solidFill>
                <a:latin typeface="+mn-ea"/>
              </a:rPr>
              <a:t>學習歷程自述</a:t>
            </a:r>
            <a:endParaRPr kumimoji="1" lang="zh-CN" altLang="en-US" sz="2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9" name="燕尾形 5"/>
          <p:cNvSpPr/>
          <p:nvPr/>
        </p:nvSpPr>
        <p:spPr>
          <a:xfrm>
            <a:off x="9288215" y="4302927"/>
            <a:ext cx="2160000" cy="522515"/>
          </a:xfrm>
          <a:prstGeom prst="chevron">
            <a:avLst/>
          </a:prstGeom>
          <a:solidFill>
            <a:srgbClr val="008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2000" b="1" dirty="0">
                <a:solidFill>
                  <a:schemeClr val="bg1"/>
                </a:solidFill>
                <a:latin typeface="+mn-ea"/>
              </a:rPr>
              <a:t>其他</a:t>
            </a:r>
            <a:endParaRPr kumimoji="1" lang="zh-CN" altLang="en-US" sz="2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965252" y="4907728"/>
            <a:ext cx="1728000" cy="900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" rIns="36000" anchor="ctr">
            <a:noAutofit/>
          </a:bodyPr>
          <a:lstStyle/>
          <a:p>
            <a:pPr marL="0" lvl="2">
              <a:buClr>
                <a:srgbClr val="B098BF"/>
              </a:buClr>
            </a:pP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應屆生</a:t>
            </a:r>
            <a:r>
              <a:rPr lang="zh-TW" altLang="en-US" dirty="0">
                <a:latin typeface="+mn-ea"/>
              </a:rPr>
              <a:t>由高中學習歷程資料庫提供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五個學期成績</a:t>
            </a:r>
            <a:endParaRPr lang="en-US" altLang="zh-TW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3086767" y="4907728"/>
            <a:ext cx="1908000" cy="900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" rIns="36000" anchor="ctr">
            <a:noAutofit/>
          </a:bodyPr>
          <a:lstStyle/>
          <a:p>
            <a:pPr marL="0" lvl="2">
              <a:buClr>
                <a:srgbClr val="B098BF"/>
              </a:buClr>
            </a:pPr>
            <a:r>
              <a:rPr lang="zh-TW" altLang="en-US" dirty="0">
                <a:latin typeface="+mn-ea"/>
              </a:rPr>
              <a:t>依校系要求內容或其他課程學習成果提供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至多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3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件</a:t>
            </a:r>
            <a:endParaRPr lang="en-US" altLang="zh-TW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269410" y="4907728"/>
            <a:ext cx="1674351" cy="900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" rIns="36000" anchor="ctr">
            <a:noAutofit/>
          </a:bodyPr>
          <a:lstStyle/>
          <a:p>
            <a:pPr marL="0" lvl="2">
              <a:buClr>
                <a:srgbClr val="B098BF"/>
              </a:buClr>
            </a:pPr>
            <a:r>
              <a:rPr lang="zh-TW" altLang="en-US" dirty="0">
                <a:latin typeface="+mn-ea"/>
              </a:rPr>
              <a:t>依校系要求內容或其他多元表現提供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至多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10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件</a:t>
            </a:r>
            <a:endParaRPr lang="en-US" altLang="zh-TW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7346420" y="4907728"/>
            <a:ext cx="1692000" cy="900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" rIns="36000" anchor="ctr">
            <a:noAutofit/>
          </a:bodyPr>
          <a:lstStyle/>
          <a:p>
            <a:pPr marL="0" lvl="2">
              <a:buClr>
                <a:srgbClr val="B098BF"/>
              </a:buClr>
            </a:pPr>
            <a:r>
              <a:rPr lang="zh-TW" altLang="en-US" dirty="0">
                <a:latin typeface="+mn-ea"/>
              </a:rPr>
              <a:t>依校系要求內容自行製作成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一個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PDF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檔案</a:t>
            </a:r>
            <a:r>
              <a:rPr lang="zh-TW" altLang="en-US" dirty="0">
                <a:latin typeface="+mn-ea"/>
              </a:rPr>
              <a:t>上傳</a:t>
            </a:r>
            <a:endParaRPr lang="en-US" altLang="zh-TW" dirty="0">
              <a:latin typeface="+mn-ea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9505085" y="4907728"/>
            <a:ext cx="1692000" cy="900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" rIns="36000" anchor="ctr">
            <a:noAutofit/>
          </a:bodyPr>
          <a:lstStyle/>
          <a:p>
            <a:pPr marL="0" lvl="2">
              <a:buClr>
                <a:srgbClr val="B098BF"/>
              </a:buClr>
            </a:pPr>
            <a:r>
              <a:rPr lang="zh-TW" altLang="en-US" dirty="0">
                <a:latin typeface="+mn-ea"/>
              </a:rPr>
              <a:t>依校系要求內容自行製作成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一個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PDF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檔案</a:t>
            </a:r>
            <a:r>
              <a:rPr lang="zh-TW" altLang="en-US" dirty="0">
                <a:latin typeface="+mn-ea"/>
              </a:rPr>
              <a:t>上傳</a:t>
            </a:r>
            <a:endParaRPr lang="en-US" altLang="zh-TW" dirty="0">
              <a:latin typeface="+mn-ea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4716464" y="5844875"/>
            <a:ext cx="2052254" cy="648000"/>
          </a:xfrm>
          <a:prstGeom prst="rect">
            <a:avLst/>
          </a:prstGeom>
          <a:solidFill>
            <a:srgbClr val="FF33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72000" rIns="72000" anchor="ctr">
            <a:no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+mn-ea"/>
                <a:cs typeface="Arial" pitchFamily="34" charset="0"/>
              </a:rPr>
              <a:t>勾選</a:t>
            </a:r>
            <a:r>
              <a:rPr lang="en-US" altLang="zh-TW" b="1" dirty="0" smtClean="0">
                <a:solidFill>
                  <a:schemeClr val="bg1"/>
                </a:solidFill>
                <a:latin typeface="+mn-ea"/>
                <a:cs typeface="Arial" pitchFamily="34" charset="0"/>
              </a:rPr>
              <a:t>+</a:t>
            </a:r>
            <a:endParaRPr lang="en-US" altLang="zh-TW" b="1" dirty="0">
              <a:solidFill>
                <a:schemeClr val="bg1"/>
              </a:solidFill>
              <a:latin typeface="+mn-ea"/>
              <a:cs typeface="Arial" pitchFamily="34" charset="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+mn-ea"/>
                <a:cs typeface="Arial" pitchFamily="34" charset="0"/>
              </a:rPr>
              <a:t>多元</a:t>
            </a:r>
            <a:r>
              <a:rPr lang="zh-TW" altLang="en-US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表現綜整</a:t>
            </a:r>
            <a:r>
              <a:rPr lang="zh-TW" altLang="en-US" b="1" dirty="0" smtClean="0">
                <a:solidFill>
                  <a:schemeClr val="bg1"/>
                </a:solidFill>
                <a:latin typeface="+mn-ea"/>
                <a:cs typeface="Arial" pitchFamily="34" charset="0"/>
              </a:rPr>
              <a:t>心得</a:t>
            </a:r>
            <a:endParaRPr lang="ko-KR" altLang="en-US" b="1" dirty="0">
              <a:solidFill>
                <a:schemeClr val="bg1"/>
              </a:solidFill>
              <a:latin typeface="+mn-ea"/>
              <a:cs typeface="Arial" pitchFamily="34" charset="0"/>
            </a:endParaRPr>
          </a:p>
        </p:txBody>
      </p:sp>
      <p:sp>
        <p:nvSpPr>
          <p:cNvPr id="29" name="流程圖: 結束點 28"/>
          <p:cNvSpPr/>
          <p:nvPr/>
        </p:nvSpPr>
        <p:spPr>
          <a:xfrm>
            <a:off x="350852" y="3788641"/>
            <a:ext cx="2348048" cy="432000"/>
          </a:xfrm>
          <a:prstGeom prst="flowChartTerminator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lIns="36000" rIns="36000" anchor="ctr"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000" b="1" dirty="0" smtClean="0"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勾</a:t>
            </a:r>
            <a:r>
              <a:rPr lang="zh-TW" altLang="en-US" sz="2000" b="1" dirty="0"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選</a:t>
            </a:r>
            <a:r>
              <a:rPr lang="zh-TW" altLang="en-US" sz="2000" b="1" dirty="0" smtClean="0"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學習歷程同學</a:t>
            </a:r>
            <a:endParaRPr lang="zh-TW" altLang="zh-TW" sz="2000" b="1" dirty="0">
              <a:solidFill>
                <a:srgbClr val="FFFF00"/>
              </a:solidFill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"/>
          <a:stretch/>
        </p:blipFill>
        <p:spPr>
          <a:xfrm>
            <a:off x="2221415" y="1071399"/>
            <a:ext cx="9554245" cy="24317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2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90863531-DAD8-4B0E-83F9-60A408ADDF4E}" type="slidenum">
              <a:rPr lang="zh-TW" altLang="en-US" smtClean="0">
                <a:solidFill>
                  <a:schemeClr val="tx1"/>
                </a:solidFill>
                <a:latin typeface="+mn-ea"/>
              </a:rPr>
              <a:pPr/>
              <a:t>4</a:t>
            </a:fld>
            <a:endParaRPr lang="zh-TW" altLang="en-US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28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938" y="2554943"/>
            <a:ext cx="1775010" cy="1775010"/>
          </a:xfrm>
          <a:prstGeom prst="rect">
            <a:avLst/>
          </a:prstGeom>
        </p:spPr>
      </p:pic>
      <p:sp>
        <p:nvSpPr>
          <p:cNvPr id="33" name="矩形 32"/>
          <p:cNvSpPr/>
          <p:nvPr/>
        </p:nvSpPr>
        <p:spPr>
          <a:xfrm>
            <a:off x="2221415" y="1387078"/>
            <a:ext cx="2967178" cy="216228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矩形 35"/>
          <p:cNvSpPr/>
          <p:nvPr/>
        </p:nvSpPr>
        <p:spPr>
          <a:xfrm>
            <a:off x="465668" y="1537942"/>
            <a:ext cx="1606946" cy="201141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自行上傳</a:t>
            </a:r>
            <a:r>
              <a:rPr lang="en-US" altLang="zh-TW" b="1" dirty="0" smtClean="0">
                <a:solidFill>
                  <a:schemeClr val="tx1"/>
                </a:solidFill>
              </a:rPr>
              <a:t>PDF</a:t>
            </a:r>
            <a:r>
              <a:rPr lang="zh-TW" altLang="en-US" b="1" dirty="0" smtClean="0">
                <a:solidFill>
                  <a:schemeClr val="tx1"/>
                </a:solidFill>
              </a:rPr>
              <a:t>者，須自行上傳此六個檔案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，除四外，其他容量皆為</a:t>
            </a:r>
            <a:r>
              <a:rPr lang="en-US" altLang="zh-TW" b="1" dirty="0" err="1" smtClean="0">
                <a:solidFill>
                  <a:schemeClr val="tx1"/>
                </a:solidFill>
              </a:rPr>
              <a:t>5MB</a:t>
            </a:r>
            <a:r>
              <a:rPr lang="zh-TW" altLang="en-US" b="1" dirty="0" smtClean="0">
                <a:solidFill>
                  <a:schemeClr val="tx1"/>
                </a:solidFill>
              </a:rPr>
              <a:t>內。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2941725" y="5901702"/>
            <a:ext cx="795793" cy="440709"/>
          </a:xfrm>
          <a:prstGeom prst="rect">
            <a:avLst/>
          </a:prstGeom>
          <a:solidFill>
            <a:srgbClr val="FF33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72000" rIns="72000" anchor="ctr">
            <a:no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+mn-ea"/>
                <a:cs typeface="Arial" pitchFamily="34" charset="0"/>
              </a:rPr>
              <a:t>勾選</a:t>
            </a:r>
            <a:endParaRPr lang="ko-KR" altLang="en-US" b="1" dirty="0">
              <a:solidFill>
                <a:schemeClr val="bg1"/>
              </a:solidFill>
              <a:latin typeface="+mn-ea"/>
              <a:cs typeface="Arial" pitchFamily="34" charset="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424005" y="5890014"/>
            <a:ext cx="1100871" cy="440709"/>
          </a:xfrm>
          <a:prstGeom prst="rect">
            <a:avLst/>
          </a:prstGeom>
          <a:solidFill>
            <a:srgbClr val="FF33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72000" rIns="72000" anchor="ctr">
            <a:no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+mn-ea"/>
                <a:cs typeface="Arial" pitchFamily="34" charset="0"/>
              </a:rPr>
              <a:t>二階審查</a:t>
            </a:r>
            <a:endParaRPr lang="ko-KR" altLang="en-US" b="1" dirty="0">
              <a:solidFill>
                <a:schemeClr val="bg1"/>
              </a:solidFill>
              <a:latin typeface="+mn-ea"/>
              <a:cs typeface="Arial" pitchFamily="34" charset="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1719551" y="5963190"/>
            <a:ext cx="1066800" cy="324300"/>
          </a:xfrm>
          <a:prstGeom prst="rightArrow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66FF"/>
                </a:solidFill>
              </a:ln>
              <a:solidFill>
                <a:srgbClr val="FF66FF"/>
              </a:solidFill>
            </a:endParaRPr>
          </a:p>
        </p:txBody>
      </p:sp>
      <p:sp>
        <p:nvSpPr>
          <p:cNvPr id="39" name="向右箭號 38"/>
          <p:cNvSpPr/>
          <p:nvPr/>
        </p:nvSpPr>
        <p:spPr>
          <a:xfrm>
            <a:off x="6929106" y="5963190"/>
            <a:ext cx="682657" cy="324300"/>
          </a:xfrm>
          <a:prstGeom prst="rightArrow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66FF"/>
                </a:solidFill>
              </a:ln>
              <a:solidFill>
                <a:srgbClr val="FF66FF"/>
              </a:solidFill>
            </a:endParaRPr>
          </a:p>
        </p:txBody>
      </p:sp>
      <p:sp>
        <p:nvSpPr>
          <p:cNvPr id="40" name="向右箭號 39"/>
          <p:cNvSpPr/>
          <p:nvPr/>
        </p:nvSpPr>
        <p:spPr>
          <a:xfrm>
            <a:off x="3849624" y="5963190"/>
            <a:ext cx="682657" cy="349917"/>
          </a:xfrm>
          <a:prstGeom prst="rightArrow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66FF"/>
                </a:solidFill>
              </a:ln>
              <a:solidFill>
                <a:srgbClr val="FF66FF"/>
              </a:solidFill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7747664" y="5864598"/>
            <a:ext cx="1576191" cy="487212"/>
          </a:xfrm>
          <a:prstGeom prst="rect">
            <a:avLst/>
          </a:prstGeom>
          <a:solidFill>
            <a:srgbClr val="FF33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72000" rIns="72000" anchor="ctr">
            <a:no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+mn-ea"/>
                <a:cs typeface="Arial" pitchFamily="34" charset="0"/>
              </a:rPr>
              <a:t>學習歷程</a:t>
            </a:r>
            <a:r>
              <a:rPr lang="zh-TW" altLang="en-US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自述</a:t>
            </a:r>
            <a:endParaRPr lang="ko-KR" altLang="en-US" b="1" dirty="0">
              <a:solidFill>
                <a:schemeClr val="bg1"/>
              </a:solidFill>
              <a:latin typeface="+mn-ea"/>
              <a:cs typeface="Arial" pitchFamily="34" charset="0"/>
            </a:endParaRPr>
          </a:p>
        </p:txBody>
      </p:sp>
      <p:sp>
        <p:nvSpPr>
          <p:cNvPr id="42" name="向右箭號 41"/>
          <p:cNvSpPr/>
          <p:nvPr/>
        </p:nvSpPr>
        <p:spPr>
          <a:xfrm>
            <a:off x="9448800" y="5958192"/>
            <a:ext cx="497704" cy="324300"/>
          </a:xfrm>
          <a:prstGeom prst="rightArrow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66FF"/>
                </a:solidFill>
              </a:ln>
              <a:solidFill>
                <a:srgbClr val="FF66FF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10021355" y="5883567"/>
            <a:ext cx="1842389" cy="458844"/>
          </a:xfrm>
          <a:prstGeom prst="rect">
            <a:avLst/>
          </a:prstGeom>
          <a:solidFill>
            <a:srgbClr val="FF33CC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72000" rIns="72000" anchor="ctr">
            <a:no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+mn-ea"/>
                <a:cs typeface="Arial" pitchFamily="34" charset="0"/>
              </a:rPr>
              <a:t>其他，各校要求</a:t>
            </a:r>
            <a:endParaRPr lang="ko-KR" altLang="en-US" b="1" dirty="0">
              <a:solidFill>
                <a:schemeClr val="bg1"/>
              </a:solidFill>
              <a:latin typeface="+mn-ea"/>
              <a:cs typeface="Arial" pitchFamily="34" charset="0"/>
            </a:endParaRPr>
          </a:p>
        </p:txBody>
      </p:sp>
      <p:sp>
        <p:nvSpPr>
          <p:cNvPr id="44" name="流程圖: 結束點 43"/>
          <p:cNvSpPr/>
          <p:nvPr/>
        </p:nvSpPr>
        <p:spPr>
          <a:xfrm>
            <a:off x="333502" y="1018870"/>
            <a:ext cx="1871278" cy="432000"/>
          </a:xfrm>
          <a:prstGeom prst="flowChartTerminator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lIns="36000" rIns="36000" anchor="ctr"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000" b="1" dirty="0" smtClean="0"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自行上</a:t>
            </a:r>
            <a:r>
              <a:rPr lang="zh-TW" altLang="en-US" sz="2000" b="1" dirty="0"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傳</a:t>
            </a:r>
            <a:r>
              <a:rPr lang="zh-TW" altLang="en-US" sz="2000" b="1" dirty="0" smtClean="0">
                <a:solidFill>
                  <a:srgbClr val="FFFF00"/>
                </a:solidFill>
                <a:latin typeface="+mn-ea"/>
                <a:cs typeface="Times New Roman" panose="02020603050405020304" pitchFamily="18" charset="0"/>
              </a:rPr>
              <a:t>同學</a:t>
            </a:r>
            <a:endParaRPr lang="zh-TW" altLang="zh-TW" sz="2000" b="1" dirty="0">
              <a:solidFill>
                <a:srgbClr val="FFFF00"/>
              </a:solidFill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2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623</Words>
  <Application>Microsoft Office PowerPoint</Application>
  <PresentationFormat>寬螢幕</PresentationFormat>
  <Paragraphs>79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5" baseType="lpstr">
      <vt:lpstr>Adobe Arabic</vt:lpstr>
      <vt:lpstr>等线</vt:lpstr>
      <vt:lpstr>맑은 고딕</vt:lpstr>
      <vt:lpstr>Microsoft YaHei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申請入學審查資料內容調整說明</vt:lpstr>
      <vt:lpstr>申請入學審查資料上傳系統畫面說明(1)</vt:lpstr>
      <vt:lpstr>申請入學審查資料上傳系統畫面說明(2)</vt:lpstr>
      <vt:lpstr>申請入學審查資料上傳系統畫面說明(3)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5A88</dc:creator>
  <cp:lastModifiedBy>5A88</cp:lastModifiedBy>
  <cp:revision>7</cp:revision>
  <dcterms:created xsi:type="dcterms:W3CDTF">2022-01-22T02:12:02Z</dcterms:created>
  <dcterms:modified xsi:type="dcterms:W3CDTF">2022-02-25T01:52:37Z</dcterms:modified>
</cp:coreProperties>
</file>